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486" r:id="rId3"/>
    <p:sldId id="285" r:id="rId4"/>
    <p:sldId id="600" r:id="rId5"/>
    <p:sldId id="492" r:id="rId6"/>
    <p:sldId id="437" r:id="rId7"/>
    <p:sldId id="452" r:id="rId8"/>
    <p:sldId id="449" r:id="rId9"/>
    <p:sldId id="436" r:id="rId10"/>
    <p:sldId id="453" r:id="rId11"/>
    <p:sldId id="493" r:id="rId12"/>
    <p:sldId id="440" r:id="rId13"/>
    <p:sldId id="601" r:id="rId14"/>
    <p:sldId id="472" r:id="rId15"/>
    <p:sldId id="475" r:id="rId16"/>
    <p:sldId id="442" r:id="rId17"/>
    <p:sldId id="444" r:id="rId18"/>
    <p:sldId id="471" r:id="rId19"/>
    <p:sldId id="445" r:id="rId20"/>
    <p:sldId id="458" r:id="rId21"/>
    <p:sldId id="459" r:id="rId22"/>
    <p:sldId id="460" r:id="rId23"/>
    <p:sldId id="461" r:id="rId24"/>
    <p:sldId id="462" r:id="rId25"/>
    <p:sldId id="477" r:id="rId26"/>
    <p:sldId id="602" r:id="rId27"/>
    <p:sldId id="447" r:id="rId28"/>
    <p:sldId id="448" r:id="rId29"/>
    <p:sldId id="435" r:id="rId30"/>
    <p:sldId id="511" r:id="rId31"/>
    <p:sldId id="512" r:id="rId32"/>
    <p:sldId id="488" r:id="rId33"/>
    <p:sldId id="489" r:id="rId34"/>
    <p:sldId id="603" r:id="rId35"/>
    <p:sldId id="515" r:id="rId36"/>
    <p:sldId id="497" r:id="rId37"/>
    <p:sldId id="498" r:id="rId38"/>
    <p:sldId id="499" r:id="rId39"/>
    <p:sldId id="500" r:id="rId40"/>
    <p:sldId id="501" r:id="rId41"/>
    <p:sldId id="502" r:id="rId42"/>
    <p:sldId id="503" r:id="rId43"/>
    <p:sldId id="505" r:id="rId44"/>
    <p:sldId id="604" r:id="rId45"/>
    <p:sldId id="517" r:id="rId46"/>
    <p:sldId id="522" r:id="rId47"/>
    <p:sldId id="523" r:id="rId48"/>
    <p:sldId id="524" r:id="rId49"/>
    <p:sldId id="605" r:id="rId50"/>
    <p:sldId id="525" r:id="rId51"/>
    <p:sldId id="526" r:id="rId52"/>
    <p:sldId id="480" r:id="rId53"/>
    <p:sldId id="527" r:id="rId54"/>
    <p:sldId id="528" r:id="rId55"/>
    <p:sldId id="495" r:id="rId56"/>
    <p:sldId id="606" r:id="rId57"/>
    <p:sldId id="538" r:id="rId58"/>
    <p:sldId id="539" r:id="rId59"/>
    <p:sldId id="540" r:id="rId60"/>
    <p:sldId id="531" r:id="rId61"/>
    <p:sldId id="541" r:id="rId62"/>
    <p:sldId id="535" r:id="rId63"/>
    <p:sldId id="571" r:id="rId64"/>
    <p:sldId id="572" r:id="rId65"/>
    <p:sldId id="573" r:id="rId66"/>
    <p:sldId id="574" r:id="rId67"/>
    <p:sldId id="575" r:id="rId68"/>
    <p:sldId id="564" r:id="rId69"/>
    <p:sldId id="565" r:id="rId70"/>
    <p:sldId id="585" r:id="rId71"/>
    <p:sldId id="586" r:id="rId72"/>
    <p:sldId id="587" r:id="rId73"/>
    <p:sldId id="588" r:id="rId74"/>
    <p:sldId id="589" r:id="rId75"/>
    <p:sldId id="592" r:id="rId76"/>
    <p:sldId id="593" r:id="rId77"/>
    <p:sldId id="532" r:id="rId78"/>
    <p:sldId id="533" r:id="rId79"/>
    <p:sldId id="594" r:id="rId80"/>
    <p:sldId id="595" r:id="rId81"/>
    <p:sldId id="596" r:id="rId82"/>
    <p:sldId id="598" r:id="rId83"/>
    <p:sldId id="599" r:id="rId84"/>
    <p:sldId id="607" r:id="rId85"/>
    <p:sldId id="261" r:id="rId8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7" autoAdjust="0"/>
    <p:restoredTop sz="94660"/>
  </p:normalViewPr>
  <p:slideViewPr>
    <p:cSldViewPr>
      <p:cViewPr>
        <p:scale>
          <a:sx n="100" d="100"/>
          <a:sy n="100" d="100"/>
        </p:scale>
        <p:origin x="4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7940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045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1028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136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271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6601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779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189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505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77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643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9446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0448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9172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1288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40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1271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4562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1397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3750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09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155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4571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6444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018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2524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7242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822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11714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830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7963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250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5750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26844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5411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6197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2127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55156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3791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09778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088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69474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15134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5167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3451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3861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17375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26514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68139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822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757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11714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37176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74347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44477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18080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77434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20536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48605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9205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3865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0566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29401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24501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4909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32862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18066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800910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62274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09717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8584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885240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74267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16968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81801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63783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783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30.10.2023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23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20.png"/><Relationship Id="rId5" Type="http://schemas.openxmlformats.org/officeDocument/2006/relationships/image" Target="../media/image45.png"/><Relationship Id="rId10" Type="http://schemas.openxmlformats.org/officeDocument/2006/relationships/image" Target="../media/image261.png"/><Relationship Id="rId4" Type="http://schemas.openxmlformats.org/officeDocument/2006/relationships/image" Target="../media/image2.png"/><Relationship Id="rId9" Type="http://schemas.openxmlformats.org/officeDocument/2006/relationships/image" Target="../media/image2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11" Type="http://schemas.openxmlformats.org/officeDocument/2006/relationships/image" Target="../media/image51.png"/><Relationship Id="rId5" Type="http://schemas.openxmlformats.org/officeDocument/2006/relationships/image" Target="../media/image270.png"/><Relationship Id="rId10" Type="http://schemas.openxmlformats.org/officeDocument/2006/relationships/image" Target="../media/image50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91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371.png"/><Relationship Id="rId5" Type="http://schemas.microsoft.com/office/2007/relationships/hdphoto" Target="../media/hdphoto1.wdp"/><Relationship Id="rId10" Type="http://schemas.openxmlformats.org/officeDocument/2006/relationships/image" Target="../media/image361.png"/><Relationship Id="rId4" Type="http://schemas.openxmlformats.org/officeDocument/2006/relationships/image" Target="../media/image48.png"/><Relationship Id="rId9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1.png"/><Relationship Id="rId4" Type="http://schemas.openxmlformats.org/officeDocument/2006/relationships/image" Target="../media/image4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gif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2.pn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10" Type="http://schemas.openxmlformats.org/officeDocument/2006/relationships/image" Target="../media/image37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0.png"/><Relationship Id="rId5" Type="http://schemas.openxmlformats.org/officeDocument/2006/relationships/image" Target="../media/image400.png"/><Relationship Id="rId10" Type="http://schemas.openxmlformats.org/officeDocument/2006/relationships/image" Target="../media/image420.png"/><Relationship Id="rId4" Type="http://schemas.openxmlformats.org/officeDocument/2006/relationships/image" Target="../media/image390.png"/><Relationship Id="rId9" Type="http://schemas.openxmlformats.org/officeDocument/2006/relationships/image" Target="../media/image4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2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2.png"/><Relationship Id="rId21" Type="http://schemas.openxmlformats.org/officeDocument/2006/relationships/image" Target="../media/image112.png"/><Relationship Id="rId7" Type="http://schemas.openxmlformats.org/officeDocument/2006/relationships/image" Target="../media/image97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6.png"/><Relationship Id="rId10" Type="http://schemas.openxmlformats.org/officeDocument/2006/relationships/image" Target="../media/image100.png"/><Relationship Id="rId19" Type="http://schemas.openxmlformats.org/officeDocument/2006/relationships/image" Target="../media/image11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8.jpeg"/><Relationship Id="rId4" Type="http://schemas.openxmlformats.org/officeDocument/2006/relationships/image" Target="../media/image1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168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2.png"/><Relationship Id="rId5" Type="http://schemas.openxmlformats.org/officeDocument/2006/relationships/image" Target="../media/image171.emf"/><Relationship Id="rId4" Type="http://schemas.openxmlformats.org/officeDocument/2006/relationships/image" Target="../media/image1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1" y="2060848"/>
            <a:ext cx="12164955" cy="2880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2.02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обсуждаем как деды воевали с картинками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357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Гамма коррекция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41F436C-97DF-4B5F-8059-D594F1D5995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t="6037"/>
          <a:stretch/>
        </p:blipFill>
        <p:spPr>
          <a:xfrm>
            <a:off x="81155" y="1412776"/>
            <a:ext cx="1202968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6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56942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4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Фотошоп</a:t>
            </a:r>
            <a:endParaRPr lang="ru-RU" sz="4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4D0F7A6-3891-43B1-A57B-DE0817203CD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 descr="How to do Color Correction Using the Photoshop Curves T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52736"/>
            <a:ext cx="7433693" cy="500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0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1815" y="2598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Виды шумов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3392" y="5805264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Битые Пиксели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519936" y="5661248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Импульсные шумы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</a:rPr>
              <a:t> случайные пиксели белые и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ru-RU" sz="2400" dirty="0">
                <a:solidFill>
                  <a:schemeClr val="bg1"/>
                </a:solidFill>
              </a:rPr>
              <a:t>или черные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9536" y="6237312"/>
            <a:ext cx="384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Ошибки интерполяции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DA0D6C8-F15B-43F2-9D58-45B5DC708E0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F2A6D4E-A9AC-4829-9AA7-EAF4A2AF5D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70833" t="1919" r="367" b="5642"/>
          <a:stretch/>
        </p:blipFill>
        <p:spPr>
          <a:xfrm>
            <a:off x="479376" y="1338433"/>
            <a:ext cx="3581904" cy="36004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AA6F74E-4D85-4D90-9D67-AEC2DDEFFE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862" b="1474"/>
          <a:stretch/>
        </p:blipFill>
        <p:spPr>
          <a:xfrm>
            <a:off x="4266740" y="1129247"/>
            <a:ext cx="792140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47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1060178"/>
            <a:ext cx="97930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215304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779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4FE705-BD20-4FC7-B5D5-B1BB7197E1F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915776A-9116-407B-C652-91789FC58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5158546"/>
            <a:ext cx="7912250" cy="125876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EDB256C-1CD7-D5DD-D916-A228CA4227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6160" y="1078408"/>
            <a:ext cx="2668243" cy="254431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D2FDA3E-3C5A-E6DB-D2B9-65BB62FD9C6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289" y="1038447"/>
            <a:ext cx="5400600" cy="25497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62EB7D8-D06C-2757-DFF3-C72DEA2134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67033"/>
          <a:stretch/>
        </p:blipFill>
        <p:spPr>
          <a:xfrm>
            <a:off x="2855640" y="3754789"/>
            <a:ext cx="5583002" cy="12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7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5850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7664192-1969-4D31-A757-060DAF5A3C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1CE4E9C8-65A7-434E-85D9-F42B8CBCA154}"/>
              </a:ext>
            </a:extLst>
          </p:cNvPr>
          <p:cNvGraphicFramePr>
            <a:graphicFrameLocks noGrp="1"/>
          </p:cNvGraphicFramePr>
          <p:nvPr/>
        </p:nvGraphicFramePr>
        <p:xfrm>
          <a:off x="7930433" y="1756823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/>
              <p:nvPr/>
            </p:nvSpPr>
            <p:spPr>
              <a:xfrm>
                <a:off x="6616542" y="2028242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42" y="2028242"/>
                <a:ext cx="1175385" cy="1106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Таблица 33">
            <a:extLst>
              <a:ext uri="{FF2B5EF4-FFF2-40B4-BE49-F238E27FC236}">
                <a16:creationId xmlns:a16="http://schemas.microsoft.com/office/drawing/2014/main" id="{F8956502-4080-4B17-9228-3C698BFE137F}"/>
              </a:ext>
            </a:extLst>
          </p:cNvPr>
          <p:cNvGraphicFramePr>
            <a:graphicFrameLocks noGrp="1"/>
          </p:cNvGraphicFramePr>
          <p:nvPr/>
        </p:nvGraphicFramePr>
        <p:xfrm>
          <a:off x="988223" y="1791066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657E1B0-94C6-4DBD-A5E5-63A7AC7D69D5}"/>
              </a:ext>
            </a:extLst>
          </p:cNvPr>
          <p:cNvSpPr/>
          <p:nvPr/>
        </p:nvSpPr>
        <p:spPr>
          <a:xfrm>
            <a:off x="-307921" y="1156424"/>
            <a:ext cx="4852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800" dirty="0">
                <a:solidFill>
                  <a:schemeClr val="bg1"/>
                </a:solidFill>
              </a:rPr>
              <a:t>Исходное изображение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B200BEF-0444-497D-A661-FD4A1E98A9A3}"/>
              </a:ext>
            </a:extLst>
          </p:cNvPr>
          <p:cNvSpPr/>
          <p:nvPr/>
        </p:nvSpPr>
        <p:spPr>
          <a:xfrm>
            <a:off x="6398036" y="1121010"/>
            <a:ext cx="5012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800" dirty="0">
                <a:solidFill>
                  <a:schemeClr val="bg1"/>
                </a:solidFill>
              </a:rPr>
              <a:t>Матрица Фильтра</a:t>
            </a:r>
          </a:p>
        </p:txBody>
      </p:sp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44B4B3D5-3BC6-473E-B96F-F99CBEAAA49E}"/>
              </a:ext>
            </a:extLst>
          </p:cNvPr>
          <p:cNvGraphicFramePr>
            <a:graphicFrameLocks noGrp="1"/>
          </p:cNvGraphicFramePr>
          <p:nvPr/>
        </p:nvGraphicFramePr>
        <p:xfrm>
          <a:off x="1237555" y="4563442"/>
          <a:ext cx="5020627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792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r>
                        <a:rPr lang="ru-RU" sz="40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/>
              <p:nvPr/>
            </p:nvSpPr>
            <p:spPr>
              <a:xfrm>
                <a:off x="62170" y="4944512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0" y="4944512"/>
                <a:ext cx="1175385" cy="1106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/>
              <p:nvPr/>
            </p:nvSpPr>
            <p:spPr>
              <a:xfrm>
                <a:off x="3827575" y="3242032"/>
                <a:ext cx="333665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ru-RU" sz="2800" dirty="0"/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</a:rPr>
                  <a:t> размер фильтра</a:t>
                </a: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575" y="3242032"/>
                <a:ext cx="3336659" cy="954107"/>
              </a:xfrm>
              <a:prstGeom prst="rect">
                <a:avLst/>
              </a:prstGeom>
              <a:blipFill>
                <a:blip r:embed="rId6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59F60B92-D1C7-43F2-B0EA-67C5F3031AC6}"/>
              </a:ext>
            </a:extLst>
          </p:cNvPr>
          <p:cNvSpPr/>
          <p:nvPr/>
        </p:nvSpPr>
        <p:spPr>
          <a:xfrm>
            <a:off x="8904312" y="4966336"/>
            <a:ext cx="184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7200" dirty="0">
              <a:solidFill>
                <a:srgbClr val="00B0F0"/>
              </a:solidFill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3484FA27-17D4-4B41-8108-9D38862EC209}"/>
              </a:ext>
            </a:extLst>
          </p:cNvPr>
          <p:cNvSpPr/>
          <p:nvPr/>
        </p:nvSpPr>
        <p:spPr>
          <a:xfrm>
            <a:off x="7074208" y="4029484"/>
            <a:ext cx="354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Результат фильтрации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Таблица 41">
                <a:extLst>
                  <a:ext uri="{FF2B5EF4-FFF2-40B4-BE49-F238E27FC236}">
                    <a16:creationId xmlns:a16="http://schemas.microsoft.com/office/drawing/2014/main" id="{F3F32805-1C6B-4B03-88BA-D1628370529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71147" y="4643526"/>
              <a:ext cx="2451060" cy="2103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11530">
                      <a:extLst>
                        <a:ext uri="{9D8B030D-6E8A-4147-A177-3AD203B41FA5}">
                          <a16:colId xmlns:a16="http://schemas.microsoft.com/office/drawing/2014/main" val="1595503474"/>
                        </a:ext>
                      </a:extLst>
                    </a:gridCol>
                    <a:gridCol w="811530">
                      <a:extLst>
                        <a:ext uri="{9D8B030D-6E8A-4147-A177-3AD203B41FA5}">
                          <a16:colId xmlns:a16="http://schemas.microsoft.com/office/drawing/2014/main" val="3256726534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636055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a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b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c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97713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d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oMath>
                            </m:oMathPara>
                          </a14:m>
                          <a:endParaRPr lang="ru-RU" sz="4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113180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g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h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i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660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Таблица 41">
                <a:extLst>
                  <a:ext uri="{FF2B5EF4-FFF2-40B4-BE49-F238E27FC236}">
                    <a16:creationId xmlns:a16="http://schemas.microsoft.com/office/drawing/2014/main" id="{F3F32805-1C6B-4B03-88BA-D1628370529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71147" y="4643526"/>
              <a:ext cx="2451060" cy="2103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11530">
                      <a:extLst>
                        <a:ext uri="{9D8B030D-6E8A-4147-A177-3AD203B41FA5}">
                          <a16:colId xmlns:a16="http://schemas.microsoft.com/office/drawing/2014/main" val="1595503474"/>
                        </a:ext>
                      </a:extLst>
                    </a:gridCol>
                    <a:gridCol w="811530">
                      <a:extLst>
                        <a:ext uri="{9D8B030D-6E8A-4147-A177-3AD203B41FA5}">
                          <a16:colId xmlns:a16="http://schemas.microsoft.com/office/drawing/2014/main" val="3256726534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636055110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a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b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c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9771358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d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13793" r="-102985" b="-136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1131809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g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h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i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660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92EBDA6-8BD7-47F6-8F60-5FE16306816F}"/>
              </a:ext>
            </a:extLst>
          </p:cNvPr>
          <p:cNvGrpSpPr/>
          <p:nvPr/>
        </p:nvGrpSpPr>
        <p:grpSpPr>
          <a:xfrm>
            <a:off x="4614668" y="2317399"/>
            <a:ext cx="720000" cy="720080"/>
            <a:chOff x="2927648" y="2852936"/>
            <a:chExt cx="720000" cy="720080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EB928236-D5F2-428E-82FC-7BBA79D19730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48F842B6-E54F-4183-AACD-6F5C216425C8}"/>
                </a:ext>
              </a:extLst>
            </p:cNvPr>
            <p:cNvCxnSpPr>
              <a:stCxn id="44" idx="1"/>
              <a:endCxn id="44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74AB962F-2EE0-483D-9D54-FFA27FEA06FE}"/>
                </a:ext>
              </a:extLst>
            </p:cNvPr>
            <p:cNvCxnSpPr>
              <a:stCxn id="44" idx="7"/>
              <a:endCxn id="44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649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  <p:bldP spid="36" grpId="0"/>
      <p:bldP spid="38" grpId="0"/>
      <p:bldP spid="39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325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47528" y="893825"/>
                <a:ext cx="7390356" cy="1325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893825"/>
                <a:ext cx="7390356" cy="1325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DAFC92-C93E-4C44-AE65-CF4B52EF1594}"/>
              </a:ext>
            </a:extLst>
          </p:cNvPr>
          <p:cNvSpPr/>
          <p:nvPr/>
        </p:nvSpPr>
        <p:spPr>
          <a:xfrm>
            <a:off x="263352" y="5815803"/>
            <a:ext cx="6024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*линейный фильтр, инвариантный к сдвигу, может быть записан в виде свертки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E783E31-2896-42C9-85B1-EC66FB74EA3E}"/>
                  </a:ext>
                </a:extLst>
              </p:cNvPr>
              <p:cNvSpPr/>
              <p:nvPr/>
            </p:nvSpPr>
            <p:spPr>
              <a:xfrm>
                <a:off x="911423" y="2739145"/>
                <a:ext cx="29620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изображение 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E783E31-2896-42C9-85B1-EC66FB74E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3" y="2739145"/>
                <a:ext cx="2962093" cy="461665"/>
              </a:xfrm>
              <a:prstGeom prst="rect">
                <a:avLst/>
              </a:prstGeom>
              <a:blipFill>
                <a:blip r:embed="rId5"/>
                <a:stretch>
                  <a:fillRect l="-1856" t="-14474" r="-2268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6537DAF-D8D3-4D17-A3F4-75BA5E5CE167}"/>
                  </a:ext>
                </a:extLst>
              </p:cNvPr>
              <p:cNvSpPr/>
              <p:nvPr/>
            </p:nvSpPr>
            <p:spPr>
              <a:xfrm>
                <a:off x="861355" y="3621624"/>
                <a:ext cx="28562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sz="2400" dirty="0"/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ядро свертки</a:t>
                </a: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A6537DAF-D8D3-4D17-A3F4-75BA5E5CE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55" y="3621624"/>
                <a:ext cx="2856295" cy="461665"/>
              </a:xfrm>
              <a:prstGeom prst="rect">
                <a:avLst/>
              </a:prstGeom>
              <a:blipFill>
                <a:blip r:embed="rId6"/>
                <a:stretch>
                  <a:fillRect l="-640" t="-14474" r="-2985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C7A65E4-6307-488C-B92A-1904FA92078B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Свёртка в Deep Learning простыми словами | Блог Рег.ру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47" y="2428468"/>
            <a:ext cx="509587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5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7864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Какие фильтры бывают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15583"/>
              </p:ext>
            </p:extLst>
          </p:nvPr>
        </p:nvGraphicFramePr>
        <p:xfrm>
          <a:off x="544308" y="2083364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3146F05-C6BD-4791-AE5E-6E74E2CF04F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78615A-5194-4B7E-A524-BA766B234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265" t="6806" r="56206" b="2964"/>
          <a:stretch/>
        </p:blipFill>
        <p:spPr>
          <a:xfrm>
            <a:off x="3215680" y="2060849"/>
            <a:ext cx="4148208" cy="410445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29B252-78E6-40DE-BCF3-7D1CB99060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265" t="6806" r="56206" b="2964"/>
          <a:stretch/>
        </p:blipFill>
        <p:spPr>
          <a:xfrm>
            <a:off x="7766312" y="2060443"/>
            <a:ext cx="414820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103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Какие фильтры бывают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4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87488" y="5085184"/>
            <a:ext cx="10081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/>
          <p:cNvSpPr txBox="1"/>
          <p:nvPr/>
        </p:nvSpPr>
        <p:spPr>
          <a:xfrm>
            <a:off x="3647728" y="1199754"/>
            <a:ext cx="5154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Box / Blur / Mean average Filter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3" name="Таблица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654244"/>
              </p:ext>
            </p:extLst>
          </p:nvPr>
        </p:nvGraphicFramePr>
        <p:xfrm>
          <a:off x="623392" y="2636912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119336" y="3140968"/>
                <a:ext cx="505267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140968"/>
                <a:ext cx="505267" cy="10175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D5BBE6E-8586-464B-9547-C3D5078D6616}"/>
              </a:ext>
            </a:extLst>
          </p:cNvPr>
          <p:cNvSpPr/>
          <p:nvPr/>
        </p:nvSpPr>
        <p:spPr>
          <a:xfrm>
            <a:off x="11556540" y="138599"/>
            <a:ext cx="300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363AF3-C1F0-445D-BFE7-456218CF3056}"/>
              </a:ext>
            </a:extLst>
          </p:cNvPr>
          <p:cNvSpPr/>
          <p:nvPr/>
        </p:nvSpPr>
        <p:spPr>
          <a:xfrm>
            <a:off x="3492766" y="6224299"/>
            <a:ext cx="774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cv2.blur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F8003D-B917-40DA-B4F3-15B141AB67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141" t="4467" r="70299" b="5136"/>
          <a:stretch/>
        </p:blipFill>
        <p:spPr>
          <a:xfrm>
            <a:off x="7682772" y="2060848"/>
            <a:ext cx="4120239" cy="410445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00963D-F54C-472B-8AA5-4FEF65A323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265" t="6806" r="56206" b="2964"/>
          <a:stretch/>
        </p:blipFill>
        <p:spPr>
          <a:xfrm>
            <a:off x="3215680" y="2060849"/>
            <a:ext cx="414820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9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3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59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Борьба с шумом: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Blur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4099FA-6ADC-46BF-8C30-8E5F98AA27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913" t="2679" r="50582" b="53448"/>
          <a:stretch/>
        </p:blipFill>
        <p:spPr>
          <a:xfrm>
            <a:off x="1199456" y="1916832"/>
            <a:ext cx="9721080" cy="443620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D212B3F-6CC8-4A5C-8B37-B2EAD9864DB5}"/>
              </a:ext>
            </a:extLst>
          </p:cNvPr>
          <p:cNvSpPr/>
          <p:nvPr/>
        </p:nvSpPr>
        <p:spPr>
          <a:xfrm>
            <a:off x="11556540" y="138599"/>
            <a:ext cx="300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6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23ED96-339C-473A-A46B-8BF01E64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5694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1196752"/>
            <a:ext cx="109452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Глаз, колбочки, палочки, мозг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RGB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остальные: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CMYk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HSV, Lab, YIQ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пр.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изображений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Камера обскура, Матрицы, Фильтры, Маски Байера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тензоры, разрядность</a:t>
            </a:r>
          </a:p>
        </p:txBody>
      </p:sp>
    </p:spTree>
    <p:extLst>
      <p:ext uri="{BB962C8B-B14F-4D97-AF65-F5344CB8AC3E}">
        <p14:creationId xmlns:p14="http://schemas.microsoft.com/office/powerpoint/2010/main" val="387422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15159" y="493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 Гаусса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3550" y="1765520"/>
                <a:ext cx="4470647" cy="134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50" y="1765520"/>
                <a:ext cx="4470647" cy="1348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36039" y="128382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5520001" y="1265752"/>
            <a:ext cx="4320413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0.003   0.013   0.022   0.013   0.003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0.022   0.097   0.159   0.097   0.022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0.003   0.013   0.022   0.013   0.003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6493824" y="2935318"/>
            <a:ext cx="237276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200" dirty="0">
                <a:solidFill>
                  <a:schemeClr val="bg1"/>
                </a:solidFill>
                <a:latin typeface="Tahoma" pitchFamily="34" charset="0"/>
                <a:sym typeface="Symbol" pitchFamily="18" charset="2"/>
              </a:rPr>
              <a:t>5 x 5,  = 1</a:t>
            </a:r>
            <a:endParaRPr lang="en-US" sz="320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32C70CE-DCF1-471E-9AA5-A50D083EFF8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E664387-E3BD-4453-B119-F656E2EF2EFB}"/>
              </a:ext>
            </a:extLst>
          </p:cNvPr>
          <p:cNvSpPr/>
          <p:nvPr/>
        </p:nvSpPr>
        <p:spPr>
          <a:xfrm>
            <a:off x="788740" y="6271009"/>
            <a:ext cx="11734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cv2.GaussianBlur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sigma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344" y="3472612"/>
            <a:ext cx="9605839" cy="251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2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3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8568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Борьба с шумом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 Гаусса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2A4F2FC-5EB8-4B15-B151-43EB02178FD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86D1368-9555-4147-801B-CD597445BB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165" t="6010" r="76318" b="6275"/>
          <a:stretch/>
        </p:blipFill>
        <p:spPr>
          <a:xfrm>
            <a:off x="263354" y="1052737"/>
            <a:ext cx="2520280" cy="250236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3B83F93-C053-4E4D-9115-7CD822B5D7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2813" t="6270" r="25654" b="6228"/>
          <a:stretch/>
        </p:blipFill>
        <p:spPr>
          <a:xfrm>
            <a:off x="2999656" y="1052736"/>
            <a:ext cx="2528373" cy="250236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B099284-165D-44CD-8444-BF4A9B0620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002" t="2815" r="75962" b="53858"/>
          <a:stretch/>
        </p:blipFill>
        <p:spPr>
          <a:xfrm>
            <a:off x="6312060" y="929780"/>
            <a:ext cx="2598581" cy="258908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A1D68A7-B47D-40EA-A27A-A3F27A621F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3464" t="2815" r="25550" b="53858"/>
          <a:stretch/>
        </p:blipFill>
        <p:spPr>
          <a:xfrm>
            <a:off x="9120336" y="929780"/>
            <a:ext cx="2592324" cy="258908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24253E2-CF47-4BBC-A39C-BA7149466B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978" t="53433" r="75803" b="2888"/>
          <a:stretch/>
        </p:blipFill>
        <p:spPr>
          <a:xfrm>
            <a:off x="3088782" y="3705993"/>
            <a:ext cx="2664296" cy="265308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958BAAC-71AC-416B-8B63-BF9DF48B1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3403" t="53433" r="25448" b="2888"/>
          <a:stretch/>
        </p:blipFill>
        <p:spPr>
          <a:xfrm>
            <a:off x="5879976" y="3722161"/>
            <a:ext cx="2639354" cy="26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8646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-apple-system"/>
              </a:rPr>
              <a:t>Медианный Фильтр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227918"/>
              </p:ext>
            </p:extLst>
          </p:nvPr>
        </p:nvGraphicFramePr>
        <p:xfrm>
          <a:off x="839416" y="1496808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90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625089"/>
              </p:ext>
            </p:extLst>
          </p:nvPr>
        </p:nvGraphicFramePr>
        <p:xfrm>
          <a:off x="3791744" y="1928856"/>
          <a:ext cx="6768755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397">
                  <a:extLst>
                    <a:ext uri="{9D8B030D-6E8A-4147-A177-3AD203B41FA5}">
                      <a16:colId xmlns:a16="http://schemas.microsoft.com/office/drawing/2014/main" val="96410404"/>
                    </a:ext>
                  </a:extLst>
                </a:gridCol>
                <a:gridCol w="740397">
                  <a:extLst>
                    <a:ext uri="{9D8B030D-6E8A-4147-A177-3AD203B41FA5}">
                      <a16:colId xmlns:a16="http://schemas.microsoft.com/office/drawing/2014/main" val="218836016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545311662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867770771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63490957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164913647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603279038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2963078125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1505450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505999"/>
                  </a:ext>
                </a:extLst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368069"/>
              </p:ext>
            </p:extLst>
          </p:nvPr>
        </p:nvGraphicFramePr>
        <p:xfrm>
          <a:off x="7603988" y="4083169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>
                          <a:solidFill>
                            <a:srgbClr val="00B0F0"/>
                          </a:solidFill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20" name="Прямоугольник 19"/>
          <p:cNvSpPr/>
          <p:nvPr/>
        </p:nvSpPr>
        <p:spPr>
          <a:xfrm>
            <a:off x="4079776" y="1208776"/>
            <a:ext cx="6444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600" b="1" dirty="0">
                <a:solidFill>
                  <a:schemeClr val="bg1"/>
                </a:solidFill>
              </a:rPr>
              <a:t>Сортируем по возрастанию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21" name="Прямая со стрелкой 20"/>
          <p:cNvCxnSpPr>
            <a:endCxn id="5" idx="2"/>
          </p:cNvCxnSpPr>
          <p:nvPr/>
        </p:nvCxnSpPr>
        <p:spPr>
          <a:xfrm flipV="1">
            <a:off x="7176120" y="2629896"/>
            <a:ext cx="1" cy="6671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716B353-6CC3-4581-8A96-CFA45D39164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2954AFC-1A8B-48B2-AF6B-4C90A23502F7}"/>
              </a:ext>
            </a:extLst>
          </p:cNvPr>
          <p:cNvSpPr/>
          <p:nvPr/>
        </p:nvSpPr>
        <p:spPr>
          <a:xfrm>
            <a:off x="274419" y="5421802"/>
            <a:ext cx="7329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600" dirty="0">
                <a:solidFill>
                  <a:schemeClr val="bg1"/>
                </a:solidFill>
              </a:rPr>
              <a:t>Нелинейный фильтр</a:t>
            </a:r>
          </a:p>
          <a:p>
            <a:pPr lvl="1"/>
            <a:r>
              <a:rPr lang="ru-RU" sz="3600" dirty="0">
                <a:solidFill>
                  <a:schemeClr val="bg1"/>
                </a:solidFill>
              </a:rPr>
              <a:t>Нельзя в виде простой свертки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F3F6765-2667-4576-892E-27CFA766AB15}"/>
              </a:ext>
            </a:extLst>
          </p:cNvPr>
          <p:cNvSpPr/>
          <p:nvPr/>
        </p:nvSpPr>
        <p:spPr>
          <a:xfrm>
            <a:off x="422615" y="4549614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cv2.medianBlur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3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557 -0.00324 L 0.25964 0.00231 L 0.00026 0.00046 " pathEditMode="relative" rAng="0" ptsTypes="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  <p:bldP spid="15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5698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Борьба с шумом: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Медианный Фильтр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C7D69D1-2919-439B-B95C-9651AE22DF7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B985AB9-4122-4DBF-A6CD-3F878544F0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165" t="6010" r="76318" b="6275"/>
          <a:stretch/>
        </p:blipFill>
        <p:spPr>
          <a:xfrm>
            <a:off x="517318" y="2465564"/>
            <a:ext cx="2683371" cy="266429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406DAD7-0FE6-4BAF-A531-171150C185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78645" t="3135" r="463" b="53937"/>
          <a:stretch/>
        </p:blipFill>
        <p:spPr>
          <a:xfrm>
            <a:off x="9264352" y="1556792"/>
            <a:ext cx="2535271" cy="2520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49D0E27-08AF-4381-A886-4319BB1A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78750" t="53976" r="358" b="3096"/>
          <a:stretch/>
        </p:blipFill>
        <p:spPr>
          <a:xfrm>
            <a:off x="9264352" y="4149080"/>
            <a:ext cx="2535271" cy="2520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00859D3-98EE-441A-A07F-437E9E446C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006" t="3135" r="76102" b="53937"/>
          <a:stretch/>
        </p:blipFill>
        <p:spPr>
          <a:xfrm>
            <a:off x="6672064" y="1556792"/>
            <a:ext cx="2535271" cy="2520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B8EB736-7AAC-4605-BAA2-3C88E4C0B8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258" t="54128" r="75850" b="2944"/>
          <a:stretch/>
        </p:blipFill>
        <p:spPr>
          <a:xfrm>
            <a:off x="6672064" y="4149080"/>
            <a:ext cx="2535271" cy="2520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9378B89-9E33-42A5-98EA-C7A09694D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78114" t="5810" r="453" b="6190"/>
          <a:stretch/>
        </p:blipFill>
        <p:spPr>
          <a:xfrm>
            <a:off x="3287688" y="2465564"/>
            <a:ext cx="2664296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2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84510" y="156679"/>
            <a:ext cx="7022979" cy="610675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Прочие Фильтры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135868"/>
              </p:ext>
            </p:extLst>
          </p:nvPr>
        </p:nvGraphicFramePr>
        <p:xfrm>
          <a:off x="457305" y="1409924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90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27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475140"/>
              </p:ext>
            </p:extLst>
          </p:nvPr>
        </p:nvGraphicFramePr>
        <p:xfrm>
          <a:off x="3487270" y="1440546"/>
          <a:ext cx="6768755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397">
                  <a:extLst>
                    <a:ext uri="{9D8B030D-6E8A-4147-A177-3AD203B41FA5}">
                      <a16:colId xmlns:a16="http://schemas.microsoft.com/office/drawing/2014/main" val="96410404"/>
                    </a:ext>
                  </a:extLst>
                </a:gridCol>
                <a:gridCol w="740397">
                  <a:extLst>
                    <a:ext uri="{9D8B030D-6E8A-4147-A177-3AD203B41FA5}">
                      <a16:colId xmlns:a16="http://schemas.microsoft.com/office/drawing/2014/main" val="218836016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545311662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867770771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63490957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164913647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603279038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2963078125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1505450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505999"/>
                  </a:ext>
                </a:extLst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27575"/>
              </p:ext>
            </p:extLst>
          </p:nvPr>
        </p:nvGraphicFramePr>
        <p:xfrm>
          <a:off x="3162588" y="3089579"/>
          <a:ext cx="6768755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397">
                  <a:extLst>
                    <a:ext uri="{9D8B030D-6E8A-4147-A177-3AD203B41FA5}">
                      <a16:colId xmlns:a16="http://schemas.microsoft.com/office/drawing/2014/main" val="96410404"/>
                    </a:ext>
                  </a:extLst>
                </a:gridCol>
                <a:gridCol w="740397">
                  <a:extLst>
                    <a:ext uri="{9D8B030D-6E8A-4147-A177-3AD203B41FA5}">
                      <a16:colId xmlns:a16="http://schemas.microsoft.com/office/drawing/2014/main" val="218836016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545311662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867770771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634909579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164913647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3603279038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2963078125"/>
                    </a:ext>
                  </a:extLst>
                </a:gridCol>
                <a:gridCol w="755423">
                  <a:extLst>
                    <a:ext uri="{9D8B030D-6E8A-4147-A177-3AD203B41FA5}">
                      <a16:colId xmlns:a16="http://schemas.microsoft.com/office/drawing/2014/main" val="1505450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strike="sngStrike" baseline="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strike="sngStrike" baseline="0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chemeClr val="bg1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strike="sngStrike" baseline="0" dirty="0">
                          <a:solidFill>
                            <a:schemeClr val="bg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strike="sngStrike" baseline="0" dirty="0">
                          <a:solidFill>
                            <a:schemeClr val="bg1"/>
                          </a:solidFill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6505999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3487270" y="1440546"/>
            <a:ext cx="720080" cy="72008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9535942" y="1440546"/>
            <a:ext cx="720080" cy="72008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46764" y="3089579"/>
            <a:ext cx="3600400" cy="72008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2908365" y="2051221"/>
            <a:ext cx="2584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ru-RU" sz="3600" dirty="0">
                <a:solidFill>
                  <a:schemeClr val="bg1"/>
                </a:solidFill>
              </a:rPr>
              <a:t>Минимума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239798" y="2304642"/>
            <a:ext cx="2952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600" dirty="0">
                <a:solidFill>
                  <a:schemeClr val="bg1"/>
                </a:solidFill>
              </a:rPr>
              <a:t>Максимума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169340" y="2500749"/>
            <a:ext cx="4896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600" dirty="0">
                <a:solidFill>
                  <a:schemeClr val="bg1"/>
                </a:solidFill>
              </a:rPr>
              <a:t>Усеченного среднего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973B618-F996-49B9-9879-80E23BFFD0F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C4F7BCC-81B9-4E02-8F3D-9DEB1E610825}"/>
              </a:ext>
            </a:extLst>
          </p:cNvPr>
          <p:cNvSpPr/>
          <p:nvPr/>
        </p:nvSpPr>
        <p:spPr>
          <a:xfrm>
            <a:off x="457305" y="3747698"/>
            <a:ext cx="115345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cv2.erode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np.ones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np.uint8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cv2.dilate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np.ones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np.uint8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51422BA-04B2-4641-BF6E-911EA26E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150" y="4552882"/>
            <a:ext cx="7128792" cy="21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3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/>
      <p:bldP spid="22" grpId="0"/>
      <p:bldP spid="23" grpId="0"/>
      <p:bldP spid="19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4119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Увеличение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Резкости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973B618-F996-49B9-9879-80E23BFFD0F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55F25E7C-F821-4852-B01C-429B6F951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64286"/>
              </p:ext>
            </p:extLst>
          </p:nvPr>
        </p:nvGraphicFramePr>
        <p:xfrm>
          <a:off x="505948" y="1454034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D917107-027E-4638-BF9D-52A033E5A150}"/>
                  </a:ext>
                </a:extLst>
              </p:cNvPr>
              <p:cNvSpPr/>
              <p:nvPr/>
            </p:nvSpPr>
            <p:spPr>
              <a:xfrm>
                <a:off x="1892" y="1958090"/>
                <a:ext cx="505267" cy="1014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D917107-027E-4638-BF9D-52A033E5A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" y="1958090"/>
                <a:ext cx="505267" cy="101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Таблица 23">
            <a:extLst>
              <a:ext uri="{FF2B5EF4-FFF2-40B4-BE49-F238E27FC236}">
                <a16:creationId xmlns:a16="http://schemas.microsoft.com/office/drawing/2014/main" id="{1FDA2DC6-0B08-4BA6-96D4-57CD8A4D9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357823"/>
              </p:ext>
            </p:extLst>
          </p:nvPr>
        </p:nvGraphicFramePr>
        <p:xfrm>
          <a:off x="9740940" y="1437402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22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C949748-431C-42B4-B6D9-1121E88F301A}"/>
                  </a:ext>
                </a:extLst>
              </p:cNvPr>
              <p:cNvSpPr/>
              <p:nvPr/>
            </p:nvSpPr>
            <p:spPr>
              <a:xfrm>
                <a:off x="8985600" y="1918305"/>
                <a:ext cx="732893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C949748-431C-42B4-B6D9-1121E88F3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600" y="1918305"/>
                <a:ext cx="732893" cy="101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7D3373-D571-43EE-A86F-163476F94980}"/>
              </a:ext>
            </a:extLst>
          </p:cNvPr>
          <p:cNvSpPr/>
          <p:nvPr/>
        </p:nvSpPr>
        <p:spPr>
          <a:xfrm>
            <a:off x="3650294" y="1648361"/>
            <a:ext cx="70148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sharpening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np.array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([[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9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76B266-64F6-49C3-9DD1-6F9E17E9FB4C}"/>
              </a:ext>
            </a:extLst>
          </p:cNvPr>
          <p:cNvSpPr/>
          <p:nvPr/>
        </p:nvSpPr>
        <p:spPr>
          <a:xfrm>
            <a:off x="3220098" y="3045502"/>
            <a:ext cx="7014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cv2.filter2D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k*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sharpening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5D7C6C9-4019-4743-A347-41FE9461DDC5}"/>
              </a:ext>
            </a:extLst>
          </p:cNvPr>
          <p:cNvSpPr/>
          <p:nvPr/>
        </p:nvSpPr>
        <p:spPr>
          <a:xfrm>
            <a:off x="3236983" y="2465248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k = 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/np.</a:t>
            </a:r>
            <a:r>
              <a:rPr lang="tr-TR" sz="2000" dirty="0">
                <a:solidFill>
                  <a:srgbClr val="DCDCAA"/>
                </a:solidFill>
                <a:latin typeface="Courier New" panose="02070309020205020404" pitchFamily="49" charset="0"/>
              </a:rPr>
              <a:t>sum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sharpening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ru-RU" sz="2000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1B4B3B47-245B-4072-BFE4-01AE7A586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r="76308" b="4803"/>
          <a:stretch/>
        </p:blipFill>
        <p:spPr bwMode="auto">
          <a:xfrm>
            <a:off x="4713985" y="3625757"/>
            <a:ext cx="2608649" cy="28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E68DA794-EE0D-4D89-B7EF-2B483DCE3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6" r="51047" b="4802"/>
          <a:stretch/>
        </p:blipFill>
        <p:spPr bwMode="auto">
          <a:xfrm>
            <a:off x="1769838" y="3625757"/>
            <a:ext cx="2608649" cy="28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3BDC7F21-2C9F-4B8A-836A-1D5A60DD1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7" r="50544" b="4802"/>
          <a:stretch/>
        </p:blipFill>
        <p:spPr bwMode="auto">
          <a:xfrm>
            <a:off x="7453184" y="3625757"/>
            <a:ext cx="2715001" cy="28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5" grpId="0"/>
      <p:bldP spid="6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47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1060178"/>
            <a:ext cx="97930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228360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4238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Выделение Объектов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820521D-40EE-4362-9C93-09019A3315B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Using Tensorflow Object Detection to do Pixel Wise Classification | by  Priya Dwivedi | Towards Data Science">
            <a:extLst>
              <a:ext uri="{FF2B5EF4-FFF2-40B4-BE49-F238E27FC236}">
                <a16:creationId xmlns:a16="http://schemas.microsoft.com/office/drawing/2014/main" id="{DEED4420-28C3-4840-98CB-5162A6245D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97" y="1678243"/>
            <a:ext cx="8568952" cy="48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41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2847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A094EE-B5BD-449C-ACCD-2E83CAD07F5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9820FC-CD38-4176-8A96-6EE28A841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" t="6569" r="54984" b="3670"/>
          <a:stretch/>
        </p:blipFill>
        <p:spPr>
          <a:xfrm>
            <a:off x="4000424" y="2707775"/>
            <a:ext cx="3555229" cy="29747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CBF682-2E30-455C-8568-71B8F19240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82" t="5785" r="611" b="2929"/>
          <a:stretch/>
        </p:blipFill>
        <p:spPr>
          <a:xfrm>
            <a:off x="248231" y="2735809"/>
            <a:ext cx="3555230" cy="2952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069378-DE65-4758-B62B-03B86396C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419" y="2780928"/>
            <a:ext cx="4383337" cy="2952327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0794B7E1-ED26-4F9B-935B-774E73B7E0E3}"/>
              </a:ext>
            </a:extLst>
          </p:cNvPr>
          <p:cNvSpPr/>
          <p:nvPr/>
        </p:nvSpPr>
        <p:spPr>
          <a:xfrm>
            <a:off x="11146142" y="3726613"/>
            <a:ext cx="360040" cy="1267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4295800" y="1772816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Гистограмм</a:t>
            </a:r>
          </a:p>
        </p:txBody>
      </p:sp>
    </p:spTree>
    <p:extLst>
      <p:ext uri="{BB962C8B-B14F-4D97-AF65-F5344CB8AC3E}">
        <p14:creationId xmlns:p14="http://schemas.microsoft.com/office/powerpoint/2010/main" val="304958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12018 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method=cv2.THRESH_BINARY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5962467"/>
            <a:ext cx="11721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бинарную маску где пиксели имеющие значения больше 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255, а остальные значение 0.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019631-1ED2-4F28-BF99-9DE71826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6" y="2828742"/>
            <a:ext cx="7610475" cy="31337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8841554" y="1487222"/>
            <a:ext cx="544711" cy="2587608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E65E15A2-3FC3-42DD-A7D1-E5E1F8559223}"/>
              </a:ext>
            </a:extLst>
          </p:cNvPr>
          <p:cNvSpPr/>
          <p:nvPr/>
        </p:nvSpPr>
        <p:spPr>
          <a:xfrm rot="16200000">
            <a:off x="10922141" y="2001390"/>
            <a:ext cx="499399" cy="1529672"/>
          </a:xfrm>
          <a:prstGeom prst="rightBrace">
            <a:avLst>
              <a:gd name="adj1" fmla="val 84238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8928055" y="1961393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69924AF-4344-4AF8-8AE8-A8A6BEED90BC}"/>
              </a:ext>
            </a:extLst>
          </p:cNvPr>
          <p:cNvSpPr/>
          <p:nvPr/>
        </p:nvSpPr>
        <p:spPr>
          <a:xfrm>
            <a:off x="10529344" y="1961394"/>
            <a:ext cx="1525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255</a:t>
            </a:r>
            <a:endParaRPr lang="ru-RU" sz="3600" dirty="0">
              <a:solidFill>
                <a:srgbClr val="92D050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5D2D612-FB72-4F58-812C-E87373B2A8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2135560" y="2847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89017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7" grpId="0" animBg="1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47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1060178"/>
            <a:ext cx="97930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method=cv2.THRESH_BINARY_INV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12027" y="6010909"/>
            <a:ext cx="12383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инвертированную бинарную маску, где пиксели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0, а остальные значение 255.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10888190" y="2008473"/>
            <a:ext cx="544711" cy="1507083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E65E15A2-3FC3-42DD-A7D1-E5E1F8559223}"/>
              </a:ext>
            </a:extLst>
          </p:cNvPr>
          <p:cNvSpPr/>
          <p:nvPr/>
        </p:nvSpPr>
        <p:spPr>
          <a:xfrm rot="16200000">
            <a:off x="8920595" y="1336694"/>
            <a:ext cx="499399" cy="2701806"/>
          </a:xfrm>
          <a:prstGeom prst="rightBrace">
            <a:avLst>
              <a:gd name="adj1" fmla="val 84238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10956378" y="1935187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69924AF-4344-4AF8-8AE8-A8A6BEED90BC}"/>
              </a:ext>
            </a:extLst>
          </p:cNvPr>
          <p:cNvSpPr/>
          <p:nvPr/>
        </p:nvSpPr>
        <p:spPr>
          <a:xfrm>
            <a:off x="8674273" y="1893462"/>
            <a:ext cx="1525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255</a:t>
            </a:r>
            <a:endParaRPr lang="ru-RU" sz="3600" dirty="0">
              <a:solidFill>
                <a:srgbClr val="92D05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00CB14-0B68-4BBC-87DC-1035BF9C9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5" y="2827576"/>
            <a:ext cx="7610475" cy="313372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2135560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</a:p>
        </p:txBody>
      </p:sp>
    </p:spTree>
    <p:extLst>
      <p:ext uri="{BB962C8B-B14F-4D97-AF65-F5344CB8AC3E}">
        <p14:creationId xmlns:p14="http://schemas.microsoft.com/office/powerpoint/2010/main" val="69565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7" grpId="0" animBg="1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0128" y="61501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Неполная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method=cv2.THRESH_TRUNC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5962467"/>
            <a:ext cx="1172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изображение, где пиксели 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255, а остальные значение как в исходном изображении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E65E15A2-3FC3-42DD-A7D1-E5E1F8559223}"/>
              </a:ext>
            </a:extLst>
          </p:cNvPr>
          <p:cNvSpPr/>
          <p:nvPr/>
        </p:nvSpPr>
        <p:spPr>
          <a:xfrm rot="16200000">
            <a:off x="10922141" y="2001390"/>
            <a:ext cx="499399" cy="1529672"/>
          </a:xfrm>
          <a:prstGeom prst="rightBrace">
            <a:avLst>
              <a:gd name="adj1" fmla="val 84238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69924AF-4344-4AF8-8AE8-A8A6BEED90BC}"/>
              </a:ext>
            </a:extLst>
          </p:cNvPr>
          <p:cNvSpPr/>
          <p:nvPr/>
        </p:nvSpPr>
        <p:spPr>
          <a:xfrm>
            <a:off x="10529344" y="1961394"/>
            <a:ext cx="1525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255</a:t>
            </a:r>
            <a:endParaRPr lang="ru-RU" sz="3600" dirty="0">
              <a:solidFill>
                <a:srgbClr val="92D05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40E797-35AB-4113-B20F-F232D6A54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2" y="2863129"/>
            <a:ext cx="7610475" cy="313372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D8AA2E5-1D75-4F92-B326-74386E9A368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7" grpId="0" animBg="1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method=cv2.THRESH_TOZERO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6031748"/>
            <a:ext cx="1172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изображение, где пиксели 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как в исходном изображении, а остальные значение 0.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019631-1ED2-4F28-BF99-9DE71826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6" y="2828742"/>
            <a:ext cx="7610475" cy="31337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8841554" y="1487222"/>
            <a:ext cx="544711" cy="2587608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8928055" y="1961393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B74B9DB-9C9C-4110-A4C6-23D4E37E1DD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2030128" y="61501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Неполная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</a:p>
        </p:txBody>
      </p:sp>
    </p:spTree>
    <p:extLst>
      <p:ext uri="{BB962C8B-B14F-4D97-AF65-F5344CB8AC3E}">
        <p14:creationId xmlns:p14="http://schemas.microsoft.com/office/powerpoint/2010/main" val="257138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8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method=cv2.THRESH_TOZERO_INV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5962467"/>
            <a:ext cx="1172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изображение, где пиксели 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0, а остальные значение как в исходном изображении.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10899486" y="2110035"/>
            <a:ext cx="544711" cy="1301290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11004775" y="1824003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5D2679-A3B8-4AA5-BB1A-66A2A04E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7" y="2826406"/>
            <a:ext cx="7610475" cy="313372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2030128" y="6150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Неполная</a:t>
            </a:r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8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47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1060178"/>
            <a:ext cx="97930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1511427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56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Выделение границ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Image for post">
            <a:extLst>
              <a:ext uri="{FF2B5EF4-FFF2-40B4-BE49-F238E27FC236}">
                <a16:creationId xmlns:a16="http://schemas.microsoft.com/office/drawing/2014/main" id="{6CA6F4F7-6408-40DC-A145-EC2078A7D3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4" y="2197451"/>
            <a:ext cx="11946432" cy="29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47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97307" y="6907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1-D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10" descr="step_edge2">
            <a:extLst>
              <a:ext uri="{FF2B5EF4-FFF2-40B4-BE49-F238E27FC236}">
                <a16:creationId xmlns:a16="http://schemas.microsoft.com/office/drawing/2014/main" id="{A84FBF48-ACE3-4048-BD8D-52136FDE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853" y="2752908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Line 21">
            <a:extLst>
              <a:ext uri="{FF2B5EF4-FFF2-40B4-BE49-F238E27FC236}">
                <a16:creationId xmlns:a16="http://schemas.microsoft.com/office/drawing/2014/main" id="{E089397F-7854-4F26-9186-7DF1C219C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853" y="3750146"/>
            <a:ext cx="2743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53" y="1936021"/>
            <a:ext cx="26933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7AEDAB49-C90B-4658-A116-21E50E86C598}"/>
              </a:ext>
            </a:extLst>
          </p:cNvPr>
          <p:cNvGrpSpPr>
            <a:grpSpLocks/>
          </p:cNvGrpSpPr>
          <p:nvPr/>
        </p:nvGrpSpPr>
        <p:grpSpPr bwMode="auto">
          <a:xfrm>
            <a:off x="4529431" y="3070042"/>
            <a:ext cx="2743200" cy="1611313"/>
            <a:chOff x="2016" y="2016"/>
            <a:chExt cx="1728" cy="101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F84539C-55C6-408A-9005-8081DF67D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7A08AD5-98C0-40E8-8EBF-303F9F67FC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  <p:grpSp>
        <p:nvGrpSpPr>
          <p:cNvPr id="22" name="Group 19">
            <a:extLst>
              <a:ext uri="{FF2B5EF4-FFF2-40B4-BE49-F238E27FC236}">
                <a16:creationId xmlns:a16="http://schemas.microsoft.com/office/drawing/2014/main" id="{6AE08F9F-8D88-4D5A-9AC5-ED1075D8C959}"/>
              </a:ext>
            </a:extLst>
          </p:cNvPr>
          <p:cNvGrpSpPr>
            <a:grpSpLocks/>
          </p:cNvGrpSpPr>
          <p:nvPr/>
        </p:nvGrpSpPr>
        <p:grpSpPr bwMode="auto">
          <a:xfrm>
            <a:off x="8509488" y="2533701"/>
            <a:ext cx="2743201" cy="1981201"/>
            <a:chOff x="3888" y="2640"/>
            <a:chExt cx="1728" cy="1248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969AAB4-AF05-4D64-A525-C61655060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3264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C68BFD9F-BD08-4CBF-A130-633F8E361CB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07" y="2640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  <p:sp>
        <p:nvSpPr>
          <p:cNvPr id="26" name="Text Box 24">
            <a:extLst>
              <a:ext uri="{FF2B5EF4-FFF2-40B4-BE49-F238E27FC236}">
                <a16:creationId xmlns:a16="http://schemas.microsoft.com/office/drawing/2014/main" id="{DAD88AE8-402E-47E9-8FBF-A9297EFC3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326" y="1893052"/>
            <a:ext cx="40527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Функция интенсивности</a:t>
            </a:r>
            <a:b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строка изображения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6BF8626-A265-465A-A1A8-BD2871834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844" y="1900634"/>
            <a:ext cx="3663183" cy="52322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производная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8" name="Group 31">
            <a:extLst>
              <a:ext uri="{FF2B5EF4-FFF2-40B4-BE49-F238E27FC236}">
                <a16:creationId xmlns:a16="http://schemas.microsoft.com/office/drawing/2014/main" id="{7E75DC89-F25C-45F9-84A4-1E1708C89A1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508376" y="5027348"/>
            <a:ext cx="2743200" cy="1611313"/>
            <a:chOff x="2016" y="2016"/>
            <a:chExt cx="1728" cy="1015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08F4668-E476-4E18-8F19-FA0CCE118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867309A5-D119-4562-A4FD-F6BAEACBA4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  <p:grpSp>
        <p:nvGrpSpPr>
          <p:cNvPr id="31" name="Group 19">
            <a:extLst>
              <a:ext uri="{FF2B5EF4-FFF2-40B4-BE49-F238E27FC236}">
                <a16:creationId xmlns:a16="http://schemas.microsoft.com/office/drawing/2014/main" id="{42EE8879-7C33-4582-863B-59656F76914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92391" y="4835708"/>
            <a:ext cx="2743200" cy="1981201"/>
            <a:chOff x="3888" y="2640"/>
            <a:chExt cx="1728" cy="1248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50A51005-5699-49D2-B5BF-46F1CF5A7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3264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5B20932E-5BB6-40D6-ABA5-173AA350329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07" y="2640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59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61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2-D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 (градиент яркости)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1EAE7E41-D3EA-4EDF-B90E-F5A977051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35" y="3134042"/>
            <a:ext cx="11924427" cy="3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 направлен в сторону наибольшего изменения интенсивности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FBE699A8-BF0E-4E64-8C0C-7379E89E10D7}"/>
              </a:ext>
            </a:extLst>
          </p:cNvPr>
          <p:cNvGrpSpPr>
            <a:grpSpLocks/>
          </p:cNvGrpSpPr>
          <p:nvPr/>
        </p:nvGrpSpPr>
        <p:grpSpPr bwMode="auto">
          <a:xfrm>
            <a:off x="7662996" y="1947853"/>
            <a:ext cx="990600" cy="990600"/>
            <a:chOff x="3840" y="1776"/>
            <a:chExt cx="624" cy="62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2D1AC108-6E65-4EAA-BBC3-27484C281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776"/>
              <a:ext cx="624" cy="624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8FC236DD-EE2A-4009-95E1-C09837417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D6F881E-E5E6-4040-8933-3F0AE6B37BF6}"/>
              </a:ext>
            </a:extLst>
          </p:cNvPr>
          <p:cNvGrpSpPr/>
          <p:nvPr/>
        </p:nvGrpSpPr>
        <p:grpSpPr>
          <a:xfrm>
            <a:off x="861609" y="1888564"/>
            <a:ext cx="304800" cy="990600"/>
            <a:chOff x="861609" y="1888564"/>
            <a:chExt cx="304800" cy="990600"/>
          </a:xfrm>
        </p:grpSpPr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93493396-5C7D-4751-9D06-FCC7A3C2C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09" y="1888564"/>
              <a:ext cx="304800" cy="990600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6" name="Oval 14">
              <a:extLst>
                <a:ext uri="{FF2B5EF4-FFF2-40B4-BE49-F238E27FC236}">
                  <a16:creationId xmlns:a16="http://schemas.microsoft.com/office/drawing/2014/main" id="{77A743DF-6CF5-4EB0-9F89-D6E4F9DFB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859" y="2383864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48" name="Group 16">
            <a:extLst>
              <a:ext uri="{FF2B5EF4-FFF2-40B4-BE49-F238E27FC236}">
                <a16:creationId xmlns:a16="http://schemas.microsoft.com/office/drawing/2014/main" id="{7FB3B127-7B41-41C7-AD29-DC328F98F24A}"/>
              </a:ext>
            </a:extLst>
          </p:cNvPr>
          <p:cNvGrpSpPr>
            <a:grpSpLocks/>
          </p:cNvGrpSpPr>
          <p:nvPr/>
        </p:nvGrpSpPr>
        <p:grpSpPr bwMode="auto">
          <a:xfrm>
            <a:off x="4457296" y="1774264"/>
            <a:ext cx="1074738" cy="304800"/>
            <a:chOff x="2395" y="1776"/>
            <a:chExt cx="677" cy="192"/>
          </a:xfrm>
        </p:grpSpPr>
        <p:sp>
          <p:nvSpPr>
            <p:cNvPr id="50" name="Rectangle 18">
              <a:extLst>
                <a:ext uri="{FF2B5EF4-FFF2-40B4-BE49-F238E27FC236}">
                  <a16:creationId xmlns:a16="http://schemas.microsoft.com/office/drawing/2014/main" id="{56BC19A2-FE2D-4372-A0E5-22B03F79E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2" name="Oval 20">
              <a:extLst>
                <a:ext uri="{FF2B5EF4-FFF2-40B4-BE49-F238E27FC236}">
                  <a16:creationId xmlns:a16="http://schemas.microsoft.com/office/drawing/2014/main" id="{FD91E816-0883-4895-A505-1CA64B2AA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53" name="Group 21">
            <a:extLst>
              <a:ext uri="{FF2B5EF4-FFF2-40B4-BE49-F238E27FC236}">
                <a16:creationId xmlns:a16="http://schemas.microsoft.com/office/drawing/2014/main" id="{57A50B11-CB2A-4A1F-A373-8562415B0B02}"/>
              </a:ext>
            </a:extLst>
          </p:cNvPr>
          <p:cNvGrpSpPr>
            <a:grpSpLocks/>
          </p:cNvGrpSpPr>
          <p:nvPr/>
        </p:nvGrpSpPr>
        <p:grpSpPr bwMode="auto">
          <a:xfrm>
            <a:off x="8120196" y="1957904"/>
            <a:ext cx="485775" cy="509587"/>
            <a:chOff x="4152" y="1776"/>
            <a:chExt cx="306" cy="321"/>
          </a:xfrm>
        </p:grpSpPr>
        <p:sp>
          <p:nvSpPr>
            <p:cNvPr id="54" name="Line 22">
              <a:extLst>
                <a:ext uri="{FF2B5EF4-FFF2-40B4-BE49-F238E27FC236}">
                  <a16:creationId xmlns:a16="http://schemas.microsoft.com/office/drawing/2014/main" id="{16E035AC-7C74-44DE-A95B-3E250D838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55" name="Line 23">
              <a:extLst>
                <a:ext uri="{FF2B5EF4-FFF2-40B4-BE49-F238E27FC236}">
                  <a16:creationId xmlns:a16="http://schemas.microsoft.com/office/drawing/2014/main" id="{892D2051-01D4-4190-82D0-84DA57F455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82A7BA6F-2C38-4953-8373-D236A5C2421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pic>
          <p:nvPicPr>
            <p:cNvPr id="57" name="Picture 25" descr="Edittex">
              <a:extLst>
                <a:ext uri="{FF2B5EF4-FFF2-40B4-BE49-F238E27FC236}">
                  <a16:creationId xmlns:a16="http://schemas.microsoft.com/office/drawing/2014/main" id="{46152906-83E4-400D-A3EF-FF9936B82B2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" name="Rectangle 26">
            <a:extLst>
              <a:ext uri="{FF2B5EF4-FFF2-40B4-BE49-F238E27FC236}">
                <a16:creationId xmlns:a16="http://schemas.microsoft.com/office/drawing/2014/main" id="{E72CEBBB-DD36-4CFF-A484-A3C0F709C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3862192"/>
            <a:ext cx="8077200" cy="56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Направления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градиента задается как: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077F5A54-624F-4312-9250-EF182D44DC95}"/>
                  </a:ext>
                </a:extLst>
              </p:cNvPr>
              <p:cNvSpPr/>
              <p:nvPr/>
            </p:nvSpPr>
            <p:spPr>
              <a:xfrm>
                <a:off x="1848347" y="1934948"/>
                <a:ext cx="2230354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077F5A54-624F-4312-9250-EF182D44D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47" y="1934948"/>
                <a:ext cx="2230354" cy="1051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A1A1554E-162D-403D-8076-82665DA37115}"/>
                  </a:ext>
                </a:extLst>
              </p:cNvPr>
              <p:cNvSpPr/>
              <p:nvPr/>
            </p:nvSpPr>
            <p:spPr>
              <a:xfrm>
                <a:off x="5293223" y="1934948"/>
                <a:ext cx="2170530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A1A1554E-162D-403D-8076-82665DA37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23" y="1934948"/>
                <a:ext cx="2170530" cy="1051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/>
              <p:nvPr/>
            </p:nvSpPr>
            <p:spPr>
              <a:xfrm>
                <a:off x="9396182" y="1850866"/>
                <a:ext cx="243964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182" y="1850866"/>
                <a:ext cx="2439642" cy="10511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7CDFB30-D70A-4499-986A-056BB1ADFFEC}"/>
              </a:ext>
            </a:extLst>
          </p:cNvPr>
          <p:cNvSpPr/>
          <p:nvPr/>
        </p:nvSpPr>
        <p:spPr>
          <a:xfrm>
            <a:off x="574231" y="4704445"/>
            <a:ext cx="8768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Сила края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задается величиной (нормой) градиента: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/>
              <p:nvPr/>
            </p:nvSpPr>
            <p:spPr>
              <a:xfrm>
                <a:off x="3151576" y="5302936"/>
                <a:ext cx="4542427" cy="1365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76" y="5302936"/>
                <a:ext cx="4542427" cy="1365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/>
              <p:nvPr/>
            </p:nvSpPr>
            <p:spPr>
              <a:xfrm>
                <a:off x="7252848" y="3634092"/>
                <a:ext cx="336964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48" y="3634092"/>
                <a:ext cx="3369640" cy="10604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Line 19">
            <a:extLst>
              <a:ext uri="{FF2B5EF4-FFF2-40B4-BE49-F238E27FC236}">
                <a16:creationId xmlns:a16="http://schemas.microsoft.com/office/drawing/2014/main" id="{690AABE8-F7E1-491C-B73B-30E74D89371F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731934" y="2193364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68" name="Line 6">
            <a:extLst>
              <a:ext uri="{FF2B5EF4-FFF2-40B4-BE49-F238E27FC236}">
                <a16:creationId xmlns:a16="http://schemas.microsoft.com/office/drawing/2014/main" id="{2E283346-784F-480C-B9A0-42D7E81841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34484" y="2129221"/>
            <a:ext cx="328613" cy="3286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6742DACE-5669-44FE-887C-4CC351756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956859" y="2432230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4" grpId="0"/>
      <p:bldP spid="58" grpId="0"/>
      <p:bldP spid="61" grpId="0"/>
      <p:bldP spid="62" grpId="0"/>
      <p:bldP spid="63" grpId="0"/>
      <p:bldP spid="3" grpId="0"/>
      <p:bldP spid="66" grpId="0"/>
      <p:bldP spid="5" grpId="0"/>
      <p:bldP spid="67" grpId="0" animBg="1"/>
      <p:bldP spid="68" grpId="0" animBg="1"/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4462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54248" t="5136" b="1754"/>
          <a:stretch/>
        </p:blipFill>
        <p:spPr>
          <a:xfrm>
            <a:off x="2135560" y="2636912"/>
            <a:ext cx="3400572" cy="2808312"/>
          </a:xfrm>
          <a:prstGeom prst="rect">
            <a:avLst/>
          </a:prstGeom>
        </p:spPr>
      </p:pic>
      <p:graphicFrame>
        <p:nvGraphicFramePr>
          <p:cNvPr id="36" name="Таблица 35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7368" y="2852936"/>
          <a:ext cx="162306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</a:tbl>
          </a:graphicData>
        </a:graphic>
      </p:graphicFrame>
      <p:cxnSp>
        <p:nvCxnSpPr>
          <p:cNvPr id="15" name="Прямая соединительная линия 14"/>
          <p:cNvCxnSpPr/>
          <p:nvPr/>
        </p:nvCxnSpPr>
        <p:spPr>
          <a:xfrm>
            <a:off x="2135560" y="3861048"/>
            <a:ext cx="34005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216" y="1837622"/>
            <a:ext cx="6536784" cy="187220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280" y="4653136"/>
            <a:ext cx="6542720" cy="1871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/>
              <p:nvPr/>
            </p:nvSpPr>
            <p:spPr>
              <a:xfrm>
                <a:off x="479376" y="1628800"/>
                <a:ext cx="426552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628800"/>
                <a:ext cx="4265527" cy="9285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261558"/>
            <a:ext cx="54361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Интенсивность вдоль линии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6731" y="4077072"/>
            <a:ext cx="51026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Производная вдоль линии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3" grpId="0"/>
      <p:bldP spid="47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107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Гаусс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54248" t="5136" b="1754"/>
          <a:stretch/>
        </p:blipFill>
        <p:spPr>
          <a:xfrm>
            <a:off x="3252888" y="1985515"/>
            <a:ext cx="2267048" cy="1872208"/>
          </a:xfrm>
          <a:prstGeom prst="rect">
            <a:avLst/>
          </a:prstGeom>
        </p:spPr>
      </p:pic>
      <p:graphicFrame>
        <p:nvGraphicFramePr>
          <p:cNvPr id="36" name="Таблица 35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7236" y="2129531"/>
          <a:ext cx="162306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</a:tbl>
          </a:graphicData>
        </a:graphic>
      </p:graphicFrame>
      <p:cxnSp>
        <p:nvCxnSpPr>
          <p:cNvPr id="15" name="Прямая соединительная линия 14"/>
          <p:cNvCxnSpPr/>
          <p:nvPr/>
        </p:nvCxnSpPr>
        <p:spPr>
          <a:xfrm>
            <a:off x="3271492" y="2777603"/>
            <a:ext cx="22322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/>
              <p:nvPr/>
            </p:nvSpPr>
            <p:spPr>
              <a:xfrm>
                <a:off x="463180" y="977403"/>
                <a:ext cx="426552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80" y="977403"/>
                <a:ext cx="4265527" cy="928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568" y="929972"/>
            <a:ext cx="54361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Интенсивность вдоль линии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6731" y="4077072"/>
            <a:ext cx="51026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Производная вдоль линии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7368" y="5661248"/>
                <a:ext cx="2328458" cy="720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2328458" cy="720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4" descr="realgaussia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455" b="90364" l="13097" r="94543"/>
                    </a14:imgEffect>
                  </a14:imgLayer>
                </a14:imgProps>
              </a:ext>
            </a:extLst>
          </a:blip>
          <a:srcRect l="12666" t="23703" r="6180" b="8795"/>
          <a:stretch/>
        </p:blipFill>
        <p:spPr bwMode="auto">
          <a:xfrm>
            <a:off x="191344" y="3717032"/>
            <a:ext cx="3115613" cy="1944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1840" y="1434028"/>
            <a:ext cx="6552728" cy="18767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1944" y="4653136"/>
            <a:ext cx="6600056" cy="188769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11"/>
          <a:srcRect l="4054" t="1129" b="2785"/>
          <a:stretch/>
        </p:blipFill>
        <p:spPr>
          <a:xfrm>
            <a:off x="3287689" y="4581128"/>
            <a:ext cx="2232248" cy="1850711"/>
          </a:xfrm>
          <a:prstGeom prst="rect">
            <a:avLst/>
          </a:prstGeom>
        </p:spPr>
      </p:pic>
      <p:cxnSp>
        <p:nvCxnSpPr>
          <p:cNvPr id="24" name="Прямая соединительная линия 23"/>
          <p:cNvCxnSpPr/>
          <p:nvPr/>
        </p:nvCxnSpPr>
        <p:spPr>
          <a:xfrm>
            <a:off x="3287688" y="5373216"/>
            <a:ext cx="22322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69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7" grpId="0"/>
      <p:bldP spid="49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47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1060178"/>
            <a:ext cx="97930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2833821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6" name="Таблица 35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79758" y="2044118"/>
          <a:ext cx="162306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</a:tbl>
          </a:graphicData>
        </a:graphic>
      </p:graphicFrame>
      <p:pic>
        <p:nvPicPr>
          <p:cNvPr id="17" name="Picture 4" descr="realgauss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455" b="90364" l="13097" r="94543"/>
                    </a14:imgEffect>
                  </a14:imgLayer>
                </a14:imgProps>
              </a:ext>
            </a:extLst>
          </a:blip>
          <a:srcRect l="12666" t="23704" r="8997" b="10276"/>
          <a:stretch/>
        </p:blipFill>
        <p:spPr bwMode="auto">
          <a:xfrm>
            <a:off x="779358" y="1108014"/>
            <a:ext cx="3007467" cy="190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158" t="22389" r="9070" b="31992"/>
          <a:stretch/>
        </p:blipFill>
        <p:spPr bwMode="auto">
          <a:xfrm>
            <a:off x="7476102" y="963998"/>
            <a:ext cx="3920150" cy="181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2687" t="22650" r="8455" b="30972"/>
          <a:stretch/>
        </p:blipFill>
        <p:spPr bwMode="auto">
          <a:xfrm>
            <a:off x="7652547" y="3284984"/>
            <a:ext cx="4110274" cy="1982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4484195" y="4149080"/>
          <a:ext cx="81153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629073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kern="12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949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kern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ru-RU" sz="4000" kern="12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6504485"/>
                  </a:ext>
                </a:extLst>
              </a:tr>
            </a:tbl>
          </a:graphicData>
        </a:graphic>
      </p:graphicFrame>
      <p:pic>
        <p:nvPicPr>
          <p:cNvPr id="25" name="Picture 4" descr="realgauss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455" b="90364" l="13097" r="94543"/>
                    </a14:imgEffect>
                  </a14:imgLayer>
                </a14:imgProps>
              </a:ext>
            </a:extLst>
          </a:blip>
          <a:srcRect l="12665" t="23703" r="8750" b="8795"/>
          <a:stretch/>
        </p:blipFill>
        <p:spPr bwMode="auto">
          <a:xfrm>
            <a:off x="811787" y="3501008"/>
            <a:ext cx="3016941" cy="1944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8700238" y="2764198"/>
            <a:ext cx="1871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-direction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8948691" y="5157192"/>
            <a:ext cx="18485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3731686" y="2116126"/>
                <a:ext cx="54854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686" y="2116126"/>
                <a:ext cx="548548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836123" y="4509120"/>
                <a:ext cx="54854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123" y="4509120"/>
                <a:ext cx="548548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/>
          <p:cNvSpPr txBox="1">
            <a:spLocks/>
          </p:cNvSpPr>
          <p:nvPr/>
        </p:nvSpPr>
        <p:spPr>
          <a:xfrm>
            <a:off x="1991544" y="6107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Гаусс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/>
              <p:nvPr/>
            </p:nvSpPr>
            <p:spPr>
              <a:xfrm>
                <a:off x="2882153" y="5751948"/>
                <a:ext cx="3240360" cy="969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153" y="5751948"/>
                <a:ext cx="3240360" cy="9691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/>
              <p:nvPr/>
            </p:nvSpPr>
            <p:spPr>
              <a:xfrm>
                <a:off x="6122513" y="5895964"/>
                <a:ext cx="3060068" cy="588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513" y="5895964"/>
                <a:ext cx="3060068" cy="58804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27" grpId="0"/>
      <p:bldP spid="13" grpId="0"/>
      <p:bldP spid="29" grpId="0"/>
      <p:bldP spid="20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0930" y="2740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для Поиска Границ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1579" y="2173371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85795" y="2173371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20" name="Таблица 19"/>
          <p:cNvGraphicFramePr>
            <a:graphicFrameLocks noGrp="1"/>
          </p:cNvGraphicFramePr>
          <p:nvPr>
            <p:extLst/>
          </p:nvPr>
        </p:nvGraphicFramePr>
        <p:xfrm>
          <a:off x="695400" y="4722832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23" name="Таблица 22"/>
          <p:cNvGraphicFramePr>
            <a:graphicFrameLocks noGrp="1"/>
          </p:cNvGraphicFramePr>
          <p:nvPr>
            <p:extLst/>
          </p:nvPr>
        </p:nvGraphicFramePr>
        <p:xfrm>
          <a:off x="3503712" y="4722832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-2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24" name="Таблица 23"/>
          <p:cNvGraphicFramePr>
            <a:graphicFrameLocks noGrp="1"/>
          </p:cNvGraphicFramePr>
          <p:nvPr>
            <p:extLst/>
          </p:nvPr>
        </p:nvGraphicFramePr>
        <p:xfrm>
          <a:off x="6312024" y="1988840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28" name="Таблица 27"/>
          <p:cNvGraphicFramePr>
            <a:graphicFrameLocks noGrp="1"/>
          </p:cNvGraphicFramePr>
          <p:nvPr>
            <p:extLst/>
          </p:nvPr>
        </p:nvGraphicFramePr>
        <p:xfrm>
          <a:off x="9120336" y="1988840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-1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30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571" y="1597307"/>
            <a:ext cx="33441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Фильтр Робертса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080" y="1484784"/>
            <a:ext cx="444724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Фильтр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Прюитт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814" y="4191195"/>
            <a:ext cx="4447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Фильтр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Собеля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/>
              <p:nvPr/>
            </p:nvSpPr>
            <p:spPr>
              <a:xfrm>
                <a:off x="2895395" y="881324"/>
                <a:ext cx="3240360" cy="969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395" y="881324"/>
                <a:ext cx="3240360" cy="969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/>
              <p:nvPr/>
            </p:nvSpPr>
            <p:spPr>
              <a:xfrm>
                <a:off x="6135755" y="1025340"/>
                <a:ext cx="3060068" cy="588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755" y="1025340"/>
                <a:ext cx="3060068" cy="588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Таблица 34"/>
          <p:cNvGraphicFramePr>
            <a:graphicFrameLocks noGrp="1"/>
          </p:cNvGraphicFramePr>
          <p:nvPr>
            <p:extLst/>
          </p:nvPr>
        </p:nvGraphicFramePr>
        <p:xfrm>
          <a:off x="6240016" y="4653136"/>
          <a:ext cx="2810722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3943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64616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82163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graphicFrame>
        <p:nvGraphicFramePr>
          <p:cNvPr id="37" name="Таблица 36"/>
          <p:cNvGraphicFramePr>
            <a:graphicFrameLocks noGrp="1"/>
          </p:cNvGraphicFramePr>
          <p:nvPr>
            <p:extLst/>
          </p:nvPr>
        </p:nvGraphicFramePr>
        <p:xfrm>
          <a:off x="9264352" y="4653136"/>
          <a:ext cx="2703473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1063943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ru-RU" sz="4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38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438" y="4121499"/>
            <a:ext cx="4447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Фильтр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Щаара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31" grpId="0"/>
      <p:bldP spid="32" grpId="0"/>
      <p:bldP spid="3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5540" y="1825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Алгоритм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Canny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063552" y="5949280"/>
            <a:ext cx="8928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J. Canny, A Computational Approach To Edge Detection, IEEE Trans. Pattern Analysis and Machine Intelligence, 8:679-714, 1986.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9336" y="1068851"/>
            <a:ext cx="8095138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Свертка изображения с ядром фильтра гаусса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производных по вертикали и по горизонтали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нормы и направления градиента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Выделение локальных максимумов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Non-maximum suppression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38200" lvl="1" indent="-3810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Утоньшение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полос в несколько пикселей до одного пикселя 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Связывание краев и обрезание по порогу (гистерезис)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</a:t>
            </a:r>
          </a:p>
          <a:p>
            <a:pPr marL="838200" lvl="1" indent="-381000">
              <a:lnSpc>
                <a:spcPct val="90000"/>
              </a:lnSpc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Определяем два порога: нижний и верхний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38200" lvl="1" indent="-3810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Верхний порог используем для инициализации кривых</a:t>
            </a:r>
          </a:p>
          <a:p>
            <a:pPr marL="838200" lvl="1" indent="-3810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Нижний порог используем для продолжения кривых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9504" r="6949"/>
          <a:stretch/>
        </p:blipFill>
        <p:spPr>
          <a:xfrm>
            <a:off x="8112224" y="1525286"/>
            <a:ext cx="3936633" cy="32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0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http://justin-liang.com/tutorials/canny/images/2_b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412776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656" y="1412776"/>
            <a:ext cx="2592288" cy="25922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960" y="1412776"/>
            <a:ext cx="2592288" cy="25922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256" y="1412776"/>
            <a:ext cx="2592288" cy="25922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44" y="4233867"/>
            <a:ext cx="2592288" cy="25922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9656" y="4221088"/>
            <a:ext cx="2592288" cy="259228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5960" y="4221088"/>
            <a:ext cx="2592288" cy="25922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256" y="4211960"/>
            <a:ext cx="2592288" cy="2592288"/>
          </a:xfrm>
          <a:prstGeom prst="rect">
            <a:avLst/>
          </a:prstGeom>
        </p:spPr>
      </p:pic>
      <p:sp>
        <p:nvSpPr>
          <p:cNvPr id="19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980728"/>
            <a:ext cx="17171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Исходник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2140" y="980728"/>
            <a:ext cx="8082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Blur</a:t>
            </a:r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3510" y="980728"/>
            <a:ext cx="5453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lang="en-US" sz="2400" baseline="-25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en-US" sz="2400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8368" y="980728"/>
            <a:ext cx="5453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  <a:r>
              <a:rPr lang="en-US" sz="2400" baseline="-25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</a:t>
            </a:r>
            <a:endParaRPr lang="en-US" sz="2400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3861048"/>
            <a:ext cx="1654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</a:t>
            </a:r>
            <a:endParaRPr lang="en-US" sz="2400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3632" y="3933056"/>
            <a:ext cx="2970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Локальные Максимумы</a:t>
            </a:r>
            <a:endParaRPr lang="en-US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060" y="3933056"/>
            <a:ext cx="20024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Двойной Порог</a:t>
            </a:r>
            <a:endParaRPr lang="en-US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52" y="3933056"/>
            <a:ext cx="28632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Отслеживание Границ</a:t>
            </a:r>
            <a:endParaRPr lang="en-US" baseline="-25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1955540" y="1825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Алгоритм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Canny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3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47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1060178"/>
            <a:ext cx="97930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251630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3759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Transform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44072" y="1772816"/>
            <a:ext cx="4752528" cy="40979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9416" y="1844823"/>
            <a:ext cx="4680520" cy="40517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78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6573" t="14221" r="6893" b="6413"/>
          <a:stretch/>
        </p:blipFill>
        <p:spPr>
          <a:xfrm>
            <a:off x="119336" y="1772816"/>
            <a:ext cx="6642695" cy="253349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35360" y="1412776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Dist_Transform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cv2.distanceTransform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binary_image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distanceType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maskSize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5"/>
          <a:srcRect l="6114" t="12725" b="3669"/>
          <a:stretch/>
        </p:blipFill>
        <p:spPr>
          <a:xfrm>
            <a:off x="5159896" y="4293096"/>
            <a:ext cx="6638521" cy="2458224"/>
          </a:xfrm>
          <a:prstGeom prst="rect">
            <a:avLst/>
          </a:prstGeom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1847528" y="3759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Transform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2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8864" y="2847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07767" y="975347"/>
            <a:ext cx="3963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Watershed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780" y="4293096"/>
            <a:ext cx="7283045" cy="2347711"/>
          </a:xfrm>
          <a:prstGeom prst="rect">
            <a:avLst/>
          </a:prstGeom>
        </p:spPr>
      </p:pic>
      <p:pic>
        <p:nvPicPr>
          <p:cNvPr id="2050" name="Picture 2" descr="https://raw.githubusercontent.com/guiwitz/PyImageCourse/749adb8f11efdcb26119d295b16d72ad28d96a69/illustrations/watershed.gif">
            <a:extLst>
              <a:ext uri="{FF2B5EF4-FFF2-40B4-BE49-F238E27FC236}">
                <a16:creationId xmlns:a16="http://schemas.microsoft.com/office/drawing/2014/main" id="{A36AF9BD-A231-4156-AE58-4B1A800C2C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567529"/>
            <a:ext cx="5129809" cy="256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86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2297" y="10570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Watershed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4" name="Picture 2" descr="source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t="11292" r="5685" b="7015"/>
          <a:stretch/>
        </p:blipFill>
        <p:spPr bwMode="auto">
          <a:xfrm>
            <a:off x="0" y="1700808"/>
            <a:ext cx="5940000" cy="44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black_bg.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" t="10974" r="6744" b="7993"/>
          <a:stretch/>
        </p:blipFill>
        <p:spPr bwMode="auto">
          <a:xfrm>
            <a:off x="0" y="1700808"/>
            <a:ext cx="5940000" cy="446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bin.jpe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10700" r="5334" b="7408"/>
          <a:stretch/>
        </p:blipFill>
        <p:spPr bwMode="auto">
          <a:xfrm>
            <a:off x="0" y="1700808"/>
            <a:ext cx="5940000" cy="444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dist_transf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t="10235" r="6110" b="7819"/>
          <a:stretch/>
        </p:blipFill>
        <p:spPr bwMode="auto">
          <a:xfrm>
            <a:off x="0" y="1628800"/>
            <a:ext cx="5940000" cy="453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peaks.jpe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4" t="11111" r="5555" b="8230"/>
          <a:stretch/>
        </p:blipFill>
        <p:spPr bwMode="auto">
          <a:xfrm>
            <a:off x="0" y="1628800"/>
            <a:ext cx="5940000" cy="44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final.jpe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" t="11163" r="5790" b="7355"/>
          <a:stretch/>
        </p:blipFill>
        <p:spPr bwMode="auto">
          <a:xfrm>
            <a:off x="0" y="1628800"/>
            <a:ext cx="604867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source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9465" r="6334" b="7448"/>
          <a:stretch/>
        </p:blipFill>
        <p:spPr bwMode="auto">
          <a:xfrm>
            <a:off x="8976320" y="4725144"/>
            <a:ext cx="2521711" cy="193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816080" y="1556792"/>
            <a:ext cx="297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cv2.threshold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816080" y="2060848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cv2.distanceTransform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816080" y="3068960"/>
            <a:ext cx="3621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cv2.morphologyEx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6816080" y="2564904"/>
            <a:ext cx="297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cv2.threshold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816080" y="3573016"/>
            <a:ext cx="5125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cv2.connectedComponents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960096" y="4149080"/>
            <a:ext cx="297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cv2.watershed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91344" y="6309320"/>
            <a:ext cx="89289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https://docs.opencv.org/4.5.2/d3/db4/tutorial_py_watershed.html</a:t>
            </a:r>
          </a:p>
        </p:txBody>
      </p:sp>
    </p:spTree>
    <p:extLst>
      <p:ext uri="{BB962C8B-B14F-4D97-AF65-F5344CB8AC3E}">
        <p14:creationId xmlns:p14="http://schemas.microsoft.com/office/powerpoint/2010/main" val="159099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  <p:bldP spid="5" grpId="0"/>
      <p:bldP spid="41" grpId="0"/>
      <p:bldP spid="6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47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1060178"/>
            <a:ext cx="97930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312854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84752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могут возникнуть проблемы?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146" name="Picture 2" descr="https://www.ted.photographer.org.uk/science/digital_overview_maste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772816"/>
            <a:ext cx="1125758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6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56942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8A3355-8D49-4C81-982A-41B0E25A0441}"/>
              </a:ext>
            </a:extLst>
          </p:cNvPr>
          <p:cNvSpPr/>
          <p:nvPr/>
        </p:nvSpPr>
        <p:spPr>
          <a:xfrm>
            <a:off x="681888" y="6120806"/>
            <a:ext cx="10828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res = cv2.matchTemplate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8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template</a:t>
            </a:r>
            <a:r>
              <a:rPr lang="en-US" sz="28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5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CF648286-978B-411B-AD57-68B2D43A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22" y="1600199"/>
            <a:ext cx="7530278" cy="43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CA2EE26-2781-4030-98C9-86B4C4CE82A5}"/>
              </a:ext>
            </a:extLst>
          </p:cNvPr>
          <p:cNvSpPr/>
          <p:nvPr/>
        </p:nvSpPr>
        <p:spPr>
          <a:xfrm>
            <a:off x="2172184" y="1563622"/>
            <a:ext cx="529781" cy="4561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26F0AB-637C-4DBF-B4EF-BB0DE5584504}"/>
              </a:ext>
            </a:extLst>
          </p:cNvPr>
          <p:cNvSpPr/>
          <p:nvPr/>
        </p:nvSpPr>
        <p:spPr>
          <a:xfrm>
            <a:off x="282247" y="2008228"/>
            <a:ext cx="1610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Найдите лягушку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9E75CDA-EDAF-4A7A-AC64-7482BD0ED074}"/>
              </a:ext>
            </a:extLst>
          </p:cNvPr>
          <p:cNvSpPr/>
          <p:nvPr/>
        </p:nvSpPr>
        <p:spPr>
          <a:xfrm>
            <a:off x="9822622" y="4850311"/>
            <a:ext cx="22655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Verdana" panose="020B0604030504040204" pitchFamily="34" charset="0"/>
              </a:rPr>
              <a:t>Вот же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Comic Sans MS" panose="030F0702030302020204" pitchFamily="66" charset="0"/>
                <a:ea typeface="Verdana" panose="020B0604030504040204" pitchFamily="34" charset="0"/>
                <a:cs typeface="Verdana" panose="020B0604030504040204" pitchFamily="34" charset="0"/>
              </a:rPr>
              <a:t>она!!!</a:t>
            </a:r>
          </a:p>
        </p:txBody>
      </p:sp>
    </p:spTree>
    <p:extLst>
      <p:ext uri="{BB962C8B-B14F-4D97-AF65-F5344CB8AC3E}">
        <p14:creationId xmlns:p14="http://schemas.microsoft.com/office/powerpoint/2010/main" val="284549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023 L 0.56471 -0.00116 L 0.5638 0.06829 L 2.08333E-7 0.06273 L -0.00169 0.12222 L 0.56562 0.1213 L 0.5638 0.18056 L 0.00794 0.1713 L 0.00885 0.22338 L 0.56471 0.22245 L 0.56562 0.27639 L 0.01328 0.27454 L 0.01237 0.32755 L 0.55677 0.31551 L 0.55768 0.3507 L 0.01159 0.3544 L 0.00885 0.37847 L 0.57187 0.3963 " pathEditMode="relative" rAng="0" ptsTypes="AAAAAAAAAAAAAAAAAA">
                                      <p:cBhvr>
                                        <p:cTn id="1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03" y="1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18" grpId="0" animBg="1"/>
      <p:bldP spid="18" grpId="1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8A3355-8D49-4C81-982A-41B0E25A0441}"/>
              </a:ext>
            </a:extLst>
          </p:cNvPr>
          <p:cNvSpPr/>
          <p:nvPr/>
        </p:nvSpPr>
        <p:spPr>
          <a:xfrm>
            <a:off x="728317" y="1626352"/>
            <a:ext cx="10828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res = cv2.matchTemplate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8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template</a:t>
            </a:r>
            <a:r>
              <a:rPr lang="en-US" sz="28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F519D8-FA18-420E-A277-4FB407DAC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1468"/>
            <a:ext cx="5052435" cy="31577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2E1EB-8829-47E9-AF4B-5628BD316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771" y="2431468"/>
            <a:ext cx="5052435" cy="31577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054CC0-9792-44CD-857E-F82F9AF5B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434" y="3201754"/>
            <a:ext cx="1214313" cy="164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2063552" y="5694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19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23422E6-EE87-4E6C-83D2-935DDBFD5F35}"/>
                  </a:ext>
                </a:extLst>
              </p:cNvPr>
              <p:cNvSpPr/>
              <p:nvPr/>
            </p:nvSpPr>
            <p:spPr>
              <a:xfrm>
                <a:off x="832507" y="2877269"/>
                <a:ext cx="8928992" cy="936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sSup>
                            <m:sSupPr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23422E6-EE87-4E6C-83D2-935DDBFD5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7" y="2877269"/>
                <a:ext cx="8928992" cy="936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0D7ED2F-D724-45CE-ADD7-35DD94677B25}"/>
                  </a:ext>
                </a:extLst>
              </p:cNvPr>
              <p:cNvSpPr/>
              <p:nvPr/>
            </p:nvSpPr>
            <p:spPr>
              <a:xfrm>
                <a:off x="1519424" y="4371509"/>
                <a:ext cx="7555158" cy="1286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sSup>
                                <m:sSup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28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0D7ED2F-D724-45CE-ADD7-35DD94677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424" y="4371509"/>
                <a:ext cx="7555158" cy="1286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243F754-1FCC-4466-9647-B2BD5926CEEF}"/>
              </a:ext>
            </a:extLst>
          </p:cNvPr>
          <p:cNvSpPr/>
          <p:nvPr/>
        </p:nvSpPr>
        <p:spPr>
          <a:xfrm>
            <a:off x="226196" y="2354049"/>
            <a:ext cx="3621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method=TM_SQDIFF</a:t>
            </a:r>
            <a:endParaRPr lang="ru-RU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2989AB4-AAED-4A7B-B347-1A895DB5A89B}"/>
              </a:ext>
            </a:extLst>
          </p:cNvPr>
          <p:cNvSpPr/>
          <p:nvPr/>
        </p:nvSpPr>
        <p:spPr>
          <a:xfrm>
            <a:off x="201658" y="3848289"/>
            <a:ext cx="5125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method=TM_SQDIFF_NORMED</a:t>
            </a:r>
            <a:endParaRPr lang="ru-RU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2D3745F-6480-4C8D-874C-74524AC6160F}"/>
              </a:ext>
            </a:extLst>
          </p:cNvPr>
          <p:cNvSpPr/>
          <p:nvPr/>
        </p:nvSpPr>
        <p:spPr>
          <a:xfrm>
            <a:off x="1606091" y="1648325"/>
            <a:ext cx="8182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emplate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atching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uare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erence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88685" y="1193852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D9C72226-2B8B-42AF-8F42-A51A04BE71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76353" y="2705770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3489D8FE-1896-4D31-A178-94D20F685D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88685" y="4301254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D759DEF-A7C5-44B2-9107-8F1C45F1C1B1}"/>
                  </a:ext>
                </a:extLst>
              </p:cNvPr>
              <p:cNvSpPr/>
              <p:nvPr/>
            </p:nvSpPr>
            <p:spPr>
              <a:xfrm>
                <a:off x="9656591" y="4629817"/>
                <a:ext cx="66191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ru-RU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D759DEF-A7C5-44B2-9107-8F1C45F1C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591" y="4629817"/>
                <a:ext cx="661912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8E4F460E-C489-41E9-895D-C38FCD649A13}"/>
                  </a:ext>
                </a:extLst>
              </p:cNvPr>
              <p:cNvSpPr/>
              <p:nvPr/>
            </p:nvSpPr>
            <p:spPr>
              <a:xfrm>
                <a:off x="9715290" y="3035730"/>
                <a:ext cx="75527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8E4F460E-C489-41E9-895D-C38FCD649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90" y="3035730"/>
                <a:ext cx="75527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4D94C5-6EBD-4AED-94AE-16EC53523552}"/>
                  </a:ext>
                </a:extLst>
              </p:cNvPr>
              <p:cNvSpPr/>
              <p:nvPr/>
            </p:nvSpPr>
            <p:spPr>
              <a:xfrm>
                <a:off x="9807473" y="1497714"/>
                <a:ext cx="74219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44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54D94C5-6EBD-4AED-94AE-16EC5352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473" y="1497714"/>
                <a:ext cx="742191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FD4DCC2-8DD1-4AED-AC9B-3D94A4271CE0}"/>
                  </a:ext>
                </a:extLst>
              </p:cNvPr>
              <p:cNvSpPr/>
              <p:nvPr/>
            </p:nvSpPr>
            <p:spPr>
              <a:xfrm>
                <a:off x="1343472" y="5675186"/>
                <a:ext cx="3544304" cy="1015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12.24</m:t>
                          </m:r>
                        </m:den>
                      </m:f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BFD4DCC2-8DD1-4AED-AC9B-3D94A4271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5675186"/>
                <a:ext cx="3544304" cy="10157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2D8B695-A564-4040-8FFD-F379D1076CDA}"/>
                  </a:ext>
                </a:extLst>
              </p:cNvPr>
              <p:cNvSpPr/>
              <p:nvPr/>
            </p:nvSpPr>
            <p:spPr>
              <a:xfrm>
                <a:off x="5555186" y="5706122"/>
                <a:ext cx="2602896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2D8B695-A564-4040-8FFD-F379D1076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86" y="5706122"/>
                <a:ext cx="2602896" cy="10175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780615-8D52-4AD6-A800-8754B344CA0C}"/>
              </a:ext>
            </a:extLst>
          </p:cNvPr>
          <p:cNvSpPr/>
          <p:nvPr/>
        </p:nvSpPr>
        <p:spPr>
          <a:xfrm>
            <a:off x="1519424" y="5666656"/>
            <a:ext cx="3280432" cy="10175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/>
          <p:cNvSpPr txBox="1">
            <a:spLocks/>
          </p:cNvSpPr>
          <p:nvPr/>
        </p:nvSpPr>
        <p:spPr>
          <a:xfrm>
            <a:off x="2063552" y="5694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51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6" grpId="0"/>
      <p:bldP spid="4" grpId="0"/>
      <p:bldP spid="17" grpId="0"/>
      <p:bldP spid="6" grpId="0"/>
      <p:bldP spid="21" grpId="0"/>
      <p:bldP spid="22" grpId="0"/>
      <p:bldP spid="9" grpId="0"/>
      <p:bldP spid="24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7B7360-CEAE-460F-87E0-3D479707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3100"/>
            <a:ext cx="12192000" cy="37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2D3745F-6480-4C8D-874C-74524AC6160F}"/>
              </a:ext>
            </a:extLst>
          </p:cNvPr>
          <p:cNvSpPr/>
          <p:nvPr/>
        </p:nvSpPr>
        <p:spPr>
          <a:xfrm>
            <a:off x="1606091" y="1648325"/>
            <a:ext cx="8182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emplate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atching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uare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erence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29D477B-D496-4B45-B7F0-9908DDCF0A6B}"/>
              </a:ext>
            </a:extLst>
          </p:cNvPr>
          <p:cNvSpPr/>
          <p:nvPr/>
        </p:nvSpPr>
        <p:spPr>
          <a:xfrm>
            <a:off x="119336" y="2996952"/>
            <a:ext cx="21602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CB818BB-320A-420E-BB26-E73C8AE0AB29}"/>
              </a:ext>
            </a:extLst>
          </p:cNvPr>
          <p:cNvSpPr/>
          <p:nvPr/>
        </p:nvSpPr>
        <p:spPr>
          <a:xfrm>
            <a:off x="1820924" y="2975040"/>
            <a:ext cx="21602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F6A5C52-FD6F-43C3-B4B2-ACFBF84DA0A3}"/>
              </a:ext>
            </a:extLst>
          </p:cNvPr>
          <p:cNvSpPr/>
          <p:nvPr/>
        </p:nvSpPr>
        <p:spPr>
          <a:xfrm>
            <a:off x="3618393" y="2975040"/>
            <a:ext cx="21602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79F17F8-A190-4BCC-804C-6E5A5EBCEF7D}"/>
              </a:ext>
            </a:extLst>
          </p:cNvPr>
          <p:cNvSpPr/>
          <p:nvPr/>
        </p:nvSpPr>
        <p:spPr>
          <a:xfrm>
            <a:off x="5415862" y="2957345"/>
            <a:ext cx="216024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2063552" y="5694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2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13" grpId="0" animBg="1"/>
      <p:bldP spid="15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23422E6-EE87-4E6C-83D2-935DDBFD5F35}"/>
                  </a:ext>
                </a:extLst>
              </p:cNvPr>
              <p:cNvSpPr/>
              <p:nvPr/>
            </p:nvSpPr>
            <p:spPr>
              <a:xfrm>
                <a:off x="1028836" y="2798418"/>
                <a:ext cx="8928992" cy="936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sSup>
                            <m:sSupPr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s-E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23422E6-EE87-4E6C-83D2-935DDBFD5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36" y="2798418"/>
                <a:ext cx="8928992" cy="936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0D7ED2F-D724-45CE-ADD7-35DD94677B25}"/>
                  </a:ext>
                </a:extLst>
              </p:cNvPr>
              <p:cNvSpPr/>
              <p:nvPr/>
            </p:nvSpPr>
            <p:spPr>
              <a:xfrm>
                <a:off x="1700893" y="4107850"/>
                <a:ext cx="7555158" cy="1200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s-E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sSup>
                                <m:sSup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s-E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ES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s-E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E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′,</m:t>
                                  </m:r>
                                  <m:sSup>
                                    <m:sSupPr>
                                      <m:ctrlP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E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s-E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s-E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0D7ED2F-D724-45CE-ADD7-35DD94677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893" y="4107850"/>
                <a:ext cx="7555158" cy="1200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243F754-1FCC-4466-9647-B2BD5926CEEF}"/>
              </a:ext>
            </a:extLst>
          </p:cNvPr>
          <p:cNvSpPr/>
          <p:nvPr/>
        </p:nvSpPr>
        <p:spPr>
          <a:xfrm>
            <a:off x="551384" y="2259576"/>
            <a:ext cx="3406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method=TM_CCORR</a:t>
            </a:r>
            <a:endParaRPr lang="ru-RU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2989AB4-AAED-4A7B-B347-1A895DB5A89B}"/>
              </a:ext>
            </a:extLst>
          </p:cNvPr>
          <p:cNvSpPr/>
          <p:nvPr/>
        </p:nvSpPr>
        <p:spPr>
          <a:xfrm>
            <a:off x="533062" y="3659343"/>
            <a:ext cx="491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method=TM_CCORR_NORMED</a:t>
            </a:r>
            <a:endParaRPr lang="ru-RU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06B9CAD-548F-48A6-A767-5FD4DD033E75}"/>
              </a:ext>
            </a:extLst>
          </p:cNvPr>
          <p:cNvSpPr/>
          <p:nvPr/>
        </p:nvSpPr>
        <p:spPr>
          <a:xfrm>
            <a:off x="1894123" y="1684547"/>
            <a:ext cx="8182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emplate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atching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ross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orr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B357DC1E-2D8C-46DF-9A94-40A853BCEE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88685" y="1193852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20" name="Таблица 19">
            <a:extLst>
              <a:ext uri="{FF2B5EF4-FFF2-40B4-BE49-F238E27FC236}">
                <a16:creationId xmlns:a16="http://schemas.microsoft.com/office/drawing/2014/main" id="{C76DFD47-6614-45A9-ACB9-76427415CC3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76353" y="2705770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06C05B9E-48CE-42B2-AAD7-36CD5F3405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88685" y="4301254"/>
          <a:ext cx="1623060" cy="140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7A4A53A-C987-4F58-84E9-5DC63CE27B86}"/>
                  </a:ext>
                </a:extLst>
              </p:cNvPr>
              <p:cNvSpPr/>
              <p:nvPr/>
            </p:nvSpPr>
            <p:spPr>
              <a:xfrm>
                <a:off x="9656591" y="4629817"/>
                <a:ext cx="66191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ru-RU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7A4A53A-C987-4F58-84E9-5DC63CE27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591" y="4629817"/>
                <a:ext cx="661912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CBCCD6-FBF2-4F90-AF07-51ECCA9B856D}"/>
                  </a:ext>
                </a:extLst>
              </p:cNvPr>
              <p:cNvSpPr/>
              <p:nvPr/>
            </p:nvSpPr>
            <p:spPr>
              <a:xfrm>
                <a:off x="9715290" y="3035730"/>
                <a:ext cx="75527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4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CBCCD6-FBF2-4F90-AF07-51ECCA9B8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290" y="3035730"/>
                <a:ext cx="755271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BD2BE04-058E-4A70-A5FF-6834918D1D44}"/>
                  </a:ext>
                </a:extLst>
              </p:cNvPr>
              <p:cNvSpPr/>
              <p:nvPr/>
            </p:nvSpPr>
            <p:spPr>
              <a:xfrm>
                <a:off x="9807473" y="1497714"/>
                <a:ext cx="74219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44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ru-RU" sz="44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BD2BE04-058E-4A70-A5FF-6834918D1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473" y="1497714"/>
                <a:ext cx="742191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B85A08C-FA3C-4ADD-8A0E-688C670FA439}"/>
                  </a:ext>
                </a:extLst>
              </p:cNvPr>
              <p:cNvSpPr/>
              <p:nvPr/>
            </p:nvSpPr>
            <p:spPr>
              <a:xfrm>
                <a:off x="1343472" y="5675186"/>
                <a:ext cx="3544304" cy="1014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12.24</m:t>
                          </m:r>
                        </m:den>
                      </m:f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89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B85A08C-FA3C-4ADD-8A0E-688C670FA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5675186"/>
                <a:ext cx="3544304" cy="1014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9EED25C-C644-4CBB-A46D-5403D20A3EE9}"/>
                  </a:ext>
                </a:extLst>
              </p:cNvPr>
              <p:cNvSpPr/>
              <p:nvPr/>
            </p:nvSpPr>
            <p:spPr>
              <a:xfrm>
                <a:off x="5555186" y="5706122"/>
                <a:ext cx="2602896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9EED25C-C644-4CBB-A46D-5403D20A3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86" y="5706122"/>
                <a:ext cx="2602896" cy="10175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BA97651-3913-40BD-A1A0-67BD5119D1A8}"/>
              </a:ext>
            </a:extLst>
          </p:cNvPr>
          <p:cNvSpPr/>
          <p:nvPr/>
        </p:nvSpPr>
        <p:spPr>
          <a:xfrm>
            <a:off x="5735960" y="5706123"/>
            <a:ext cx="2422122" cy="10175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Заголовок 1"/>
          <p:cNvSpPr>
            <a:spLocks noGrp="1"/>
          </p:cNvSpPr>
          <p:nvPr>
            <p:ph type="title"/>
          </p:nvPr>
        </p:nvSpPr>
        <p:spPr>
          <a:xfrm>
            <a:off x="2063552" y="56942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6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6" grpId="0"/>
      <p:bldP spid="4" grpId="0"/>
      <p:bldP spid="17" grpId="0"/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06B9CAD-548F-48A6-A767-5FD4DD033E75}"/>
              </a:ext>
            </a:extLst>
          </p:cNvPr>
          <p:cNvSpPr/>
          <p:nvPr/>
        </p:nvSpPr>
        <p:spPr>
          <a:xfrm>
            <a:off x="1894123" y="1684547"/>
            <a:ext cx="8182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emplate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atching 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ross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orr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216D3A1-14CA-4313-95AD-9F025D65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" y="2426999"/>
            <a:ext cx="12038121" cy="366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2063552" y="56942"/>
            <a:ext cx="7920880" cy="827739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6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47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1060178"/>
            <a:ext cx="97930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21643326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B03D59-8D6A-41AA-A876-1EEECD683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54" y="1395089"/>
            <a:ext cx="10766328" cy="3861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61682-CD21-46E5-A329-1622970498B4}"/>
              </a:ext>
            </a:extLst>
          </p:cNvPr>
          <p:cNvSpPr txBox="1"/>
          <p:nvPr/>
        </p:nvSpPr>
        <p:spPr>
          <a:xfrm>
            <a:off x="1017351" y="5960734"/>
            <a:ext cx="10445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Zheng, Liang, Yi Yang, and Qi Tian. "SIFT meets CNN: A decade survey of instance retrieval."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40, no. 5 (2017): 1224-1244.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2063552" y="3455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контекста</a:t>
            </a:r>
          </a:p>
        </p:txBody>
      </p:sp>
    </p:spTree>
    <p:extLst>
      <p:ext uri="{BB962C8B-B14F-4D97-AF65-F5344CB8AC3E}">
        <p14:creationId xmlns:p14="http://schemas.microsoft.com/office/powerpoint/2010/main" val="1330628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Особые Точки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3" name="Picture 4" descr="image1">
            <a:extLst>
              <a:ext uri="{FF2B5EF4-FFF2-40B4-BE49-F238E27FC236}">
                <a16:creationId xmlns:a16="http://schemas.microsoft.com/office/drawing/2014/main" id="{4510ACAD-33AF-483F-8EE5-25611D4C8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9543" y="1412776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" descr="image2">
            <a:extLst>
              <a:ext uri="{FF2B5EF4-FFF2-40B4-BE49-F238E27FC236}">
                <a16:creationId xmlns:a16="http://schemas.microsoft.com/office/drawing/2014/main" id="{6A1D559B-AD94-4173-9DB7-85130E7E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9543" y="1412776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6" descr="SIFT2">
            <a:extLst>
              <a:ext uri="{FF2B5EF4-FFF2-40B4-BE49-F238E27FC236}">
                <a16:creationId xmlns:a16="http://schemas.microsoft.com/office/drawing/2014/main" id="{FBACDA95-9CDB-4F5D-9EF7-AD1F75CA97D0}"/>
              </a:ext>
            </a:extLst>
          </p:cNvPr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09543" y="1412776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7" descr="SIFT1">
            <a:extLst>
              <a:ext uri="{FF2B5EF4-FFF2-40B4-BE49-F238E27FC236}">
                <a16:creationId xmlns:a16="http://schemas.microsoft.com/office/drawing/2014/main" id="{658271FC-B2C8-479E-810C-F4D2F647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99543" y="1412776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Group 18">
            <a:extLst>
              <a:ext uri="{FF2B5EF4-FFF2-40B4-BE49-F238E27FC236}">
                <a16:creationId xmlns:a16="http://schemas.microsoft.com/office/drawing/2014/main" id="{D470A1D9-6B7A-4C1A-AC06-D940EB14B1B4}"/>
              </a:ext>
            </a:extLst>
          </p:cNvPr>
          <p:cNvGrpSpPr>
            <a:grpSpLocks/>
          </p:cNvGrpSpPr>
          <p:nvPr/>
        </p:nvGrpSpPr>
        <p:grpSpPr bwMode="auto">
          <a:xfrm>
            <a:off x="4550643" y="2333526"/>
            <a:ext cx="2759075" cy="1514475"/>
            <a:chOff x="2072" y="1924"/>
            <a:chExt cx="1738" cy="954"/>
          </a:xfrm>
        </p:grpSpPr>
        <p:sp>
          <p:nvSpPr>
            <p:cNvPr id="42" name="Line 8">
              <a:extLst>
                <a:ext uri="{FF2B5EF4-FFF2-40B4-BE49-F238E27FC236}">
                  <a16:creationId xmlns:a16="http://schemas.microsoft.com/office/drawing/2014/main" id="{FB45B8D7-1027-439A-80D5-0E5B732A58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9">
              <a:extLst>
                <a:ext uri="{FF2B5EF4-FFF2-40B4-BE49-F238E27FC236}">
                  <a16:creationId xmlns:a16="http://schemas.microsoft.com/office/drawing/2014/main" id="{D10B78A2-4DFD-4A61-A60E-CBC972056C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1FFE14C3-E643-4BC3-90B8-E2613FE3CC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74699479-69D7-4EBE-A991-A63F7EC9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2">
              <a:extLst>
                <a:ext uri="{FF2B5EF4-FFF2-40B4-BE49-F238E27FC236}">
                  <a16:creationId xmlns:a16="http://schemas.microsoft.com/office/drawing/2014/main" id="{EF08AEA6-B452-437D-BF49-147F3C5C6C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9EA5C067-6C98-468A-B4AE-B1DED92C9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0" name="Picture 16" descr="homography">
            <a:extLst>
              <a:ext uri="{FF2B5EF4-FFF2-40B4-BE49-F238E27FC236}">
                <a16:creationId xmlns:a16="http://schemas.microsoft.com/office/drawing/2014/main" id="{8D097B5E-6AEE-48B9-B809-29E3FAF2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99656" y="1412776"/>
            <a:ext cx="5691187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78D5632-521F-4F5C-B6FD-7F3350E038D9}"/>
              </a:ext>
            </a:extLst>
          </p:cNvPr>
          <p:cNvSpPr/>
          <p:nvPr/>
        </p:nvSpPr>
        <p:spPr>
          <a:xfrm>
            <a:off x="1199456" y="4581128"/>
            <a:ext cx="10441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Локальная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особая точка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изображения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это точка с характерной (особой) окрестностью, т.е.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отличающаяся от всех точек в некоторой окрестности</a:t>
            </a:r>
          </a:p>
        </p:txBody>
      </p:sp>
    </p:spTree>
    <p:extLst>
      <p:ext uri="{BB962C8B-B14F-4D97-AF65-F5344CB8AC3E}">
        <p14:creationId xmlns:p14="http://schemas.microsoft.com/office/powerpoint/2010/main" val="23194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 особых точках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B8EB2B-3375-4255-8AF2-D7224DFB5C25}"/>
              </a:ext>
            </a:extLst>
          </p:cNvPr>
          <p:cNvSpPr/>
          <p:nvPr/>
        </p:nvSpPr>
        <p:spPr>
          <a:xfrm>
            <a:off x="191344" y="1484784"/>
            <a:ext cx="118566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Повторяемость (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Repeatability)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Особенность (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находится в том же месте сцены не смотря на изменения точки обзора и освещения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Значимость (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Saliency)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Каждая особенность имеет уникальное (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distinctive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описание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Компактность и эффективность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Количество особенностей существенно меньше числа пикселей изображения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Локальность (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Locality)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Особенность занимает маленькую область изображения, поэтому работа с ней нечувствительна к перекрытиям</a:t>
            </a:r>
          </a:p>
        </p:txBody>
      </p:sp>
    </p:spTree>
    <p:extLst>
      <p:ext uri="{BB962C8B-B14F-4D97-AF65-F5344CB8AC3E}">
        <p14:creationId xmlns:p14="http://schemas.microsoft.com/office/powerpoint/2010/main" val="186993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5204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с яркостью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966C01-F263-4AAC-A1B4-3710CDE93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196536" y="1859253"/>
            <a:ext cx="3816424" cy="37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1D68DD-B1C8-43D1-8C3D-475750176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9" t="4228" r="1" b="980"/>
          <a:stretch/>
        </p:blipFill>
        <p:spPr bwMode="auto">
          <a:xfrm>
            <a:off x="8204461" y="1823826"/>
            <a:ext cx="3856619" cy="382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6E2BC64-D232-4B0C-91CB-4E4DFD769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1" t="4422" b="1817"/>
          <a:stretch/>
        </p:blipFill>
        <p:spPr bwMode="auto">
          <a:xfrm>
            <a:off x="4140596" y="1841538"/>
            <a:ext cx="3910808" cy="38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484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может быть особой точкой?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A74799-D604-4D78-817F-17E5EB2CAD01}"/>
              </a:ext>
            </a:extLst>
          </p:cNvPr>
          <p:cNvSpPr/>
          <p:nvPr/>
        </p:nvSpPr>
        <p:spPr>
          <a:xfrm>
            <a:off x="2219400" y="6365725"/>
            <a:ext cx="8088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https://docs.opencv.org/master/df/d54/tutorial_py_features_meaning.html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02BD5B3-CF87-4DBE-AB59-396EA22E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760" y="1554328"/>
            <a:ext cx="5405511" cy="4804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88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89FD654-FB6F-49B0-BF5A-53F9FF24FE76}"/>
              </a:ext>
            </a:extLst>
          </p:cNvPr>
          <p:cNvSpPr/>
          <p:nvPr/>
        </p:nvSpPr>
        <p:spPr>
          <a:xfrm>
            <a:off x="8367913" y="2154991"/>
            <a:ext cx="3625150" cy="2808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олилиния 47"/>
          <p:cNvSpPr/>
          <p:nvPr/>
        </p:nvSpPr>
        <p:spPr>
          <a:xfrm>
            <a:off x="9408368" y="2780928"/>
            <a:ext cx="2556000" cy="2160000"/>
          </a:xfrm>
          <a:custGeom>
            <a:avLst/>
            <a:gdLst>
              <a:gd name="connsiteX0" fmla="*/ 0 w 2580238"/>
              <a:gd name="connsiteY0" fmla="*/ 45267 h 2199992"/>
              <a:gd name="connsiteX1" fmla="*/ 63375 w 2580238"/>
              <a:gd name="connsiteY1" fmla="*/ 2199992 h 2199992"/>
              <a:gd name="connsiteX2" fmla="*/ 2580238 w 2580238"/>
              <a:gd name="connsiteY2" fmla="*/ 2199992 h 2199992"/>
              <a:gd name="connsiteX3" fmla="*/ 2544024 w 2580238"/>
              <a:gd name="connsiteY3" fmla="*/ 1756372 h 2199992"/>
              <a:gd name="connsiteX4" fmla="*/ 27161 w 2580238"/>
              <a:gd name="connsiteY4" fmla="*/ 0 h 2199992"/>
              <a:gd name="connsiteX5" fmla="*/ 0 w 2580238"/>
              <a:gd name="connsiteY5" fmla="*/ 45267 h 21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0238" h="2199992">
                <a:moveTo>
                  <a:pt x="0" y="45267"/>
                </a:moveTo>
                <a:lnTo>
                  <a:pt x="63375" y="2199992"/>
                </a:lnTo>
                <a:lnTo>
                  <a:pt x="2580238" y="2199992"/>
                </a:lnTo>
                <a:lnTo>
                  <a:pt x="2544024" y="1756372"/>
                </a:lnTo>
                <a:lnTo>
                  <a:pt x="27161" y="0"/>
                </a:lnTo>
                <a:lnTo>
                  <a:pt x="0" y="45267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D3611871-CB90-42FA-9329-D80978308AAF}"/>
              </a:ext>
            </a:extLst>
          </p:cNvPr>
          <p:cNvGrpSpPr/>
          <p:nvPr/>
        </p:nvGrpSpPr>
        <p:grpSpPr>
          <a:xfrm>
            <a:off x="9409208" y="2747237"/>
            <a:ext cx="2483152" cy="2193691"/>
            <a:chOff x="2469931" y="4960883"/>
            <a:chExt cx="1418897" cy="1345324"/>
          </a:xfrm>
        </p:grpSpPr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AF271AA3-B462-4384-A602-4556B3F83BA0}"/>
                </a:ext>
              </a:extLst>
            </p:cNvPr>
            <p:cNvCxnSpPr/>
            <p:nvPr/>
          </p:nvCxnSpPr>
          <p:spPr>
            <a:xfrm>
              <a:off x="2469931" y="4960883"/>
              <a:ext cx="10510" cy="13453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0E595722-EC10-4BE4-9E42-FE9A11559705}"/>
                </a:ext>
              </a:extLst>
            </p:cNvPr>
            <p:cNvCxnSpPr/>
            <p:nvPr/>
          </p:nvCxnSpPr>
          <p:spPr>
            <a:xfrm>
              <a:off x="2480441" y="4960883"/>
              <a:ext cx="1408387" cy="10510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1873D18-9DCB-499C-8DCA-84D8D37480E6}"/>
              </a:ext>
            </a:extLst>
          </p:cNvPr>
          <p:cNvSpPr/>
          <p:nvPr/>
        </p:nvSpPr>
        <p:spPr>
          <a:xfrm>
            <a:off x="4367808" y="2276872"/>
            <a:ext cx="3555354" cy="275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олилиния 43"/>
          <p:cNvSpPr/>
          <p:nvPr/>
        </p:nvSpPr>
        <p:spPr>
          <a:xfrm>
            <a:off x="5375920" y="2852936"/>
            <a:ext cx="2556000" cy="2160000"/>
          </a:xfrm>
          <a:custGeom>
            <a:avLst/>
            <a:gdLst>
              <a:gd name="connsiteX0" fmla="*/ 0 w 2580238"/>
              <a:gd name="connsiteY0" fmla="*/ 45267 h 2199992"/>
              <a:gd name="connsiteX1" fmla="*/ 63375 w 2580238"/>
              <a:gd name="connsiteY1" fmla="*/ 2199992 h 2199992"/>
              <a:gd name="connsiteX2" fmla="*/ 2580238 w 2580238"/>
              <a:gd name="connsiteY2" fmla="*/ 2199992 h 2199992"/>
              <a:gd name="connsiteX3" fmla="*/ 2544024 w 2580238"/>
              <a:gd name="connsiteY3" fmla="*/ 1756372 h 2199992"/>
              <a:gd name="connsiteX4" fmla="*/ 27161 w 2580238"/>
              <a:gd name="connsiteY4" fmla="*/ 0 h 2199992"/>
              <a:gd name="connsiteX5" fmla="*/ 0 w 2580238"/>
              <a:gd name="connsiteY5" fmla="*/ 45267 h 21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0238" h="2199992">
                <a:moveTo>
                  <a:pt x="0" y="45267"/>
                </a:moveTo>
                <a:lnTo>
                  <a:pt x="63375" y="2199992"/>
                </a:lnTo>
                <a:lnTo>
                  <a:pt x="2580238" y="2199992"/>
                </a:lnTo>
                <a:lnTo>
                  <a:pt x="2544024" y="1756372"/>
                </a:lnTo>
                <a:lnTo>
                  <a:pt x="27161" y="0"/>
                </a:lnTo>
                <a:lnTo>
                  <a:pt x="0" y="45267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D3611871-CB90-42FA-9329-D80978308AAF}"/>
              </a:ext>
            </a:extLst>
          </p:cNvPr>
          <p:cNvGrpSpPr/>
          <p:nvPr/>
        </p:nvGrpSpPr>
        <p:grpSpPr>
          <a:xfrm>
            <a:off x="5376760" y="2819245"/>
            <a:ext cx="2483152" cy="2193691"/>
            <a:chOff x="2469931" y="4960883"/>
            <a:chExt cx="1418897" cy="1345324"/>
          </a:xfrm>
        </p:grpSpPr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AF271AA3-B462-4384-A602-4556B3F83BA0}"/>
                </a:ext>
              </a:extLst>
            </p:cNvPr>
            <p:cNvCxnSpPr/>
            <p:nvPr/>
          </p:nvCxnSpPr>
          <p:spPr>
            <a:xfrm>
              <a:off x="2469931" y="4960883"/>
              <a:ext cx="10510" cy="13453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0E595722-EC10-4BE4-9E42-FE9A11559705}"/>
                </a:ext>
              </a:extLst>
            </p:cNvPr>
            <p:cNvCxnSpPr/>
            <p:nvPr/>
          </p:nvCxnSpPr>
          <p:spPr>
            <a:xfrm>
              <a:off x="2480441" y="4960883"/>
              <a:ext cx="1408387" cy="10510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5205065-86EA-42FF-98C6-0E0C99140801}"/>
              </a:ext>
            </a:extLst>
          </p:cNvPr>
          <p:cNvSpPr/>
          <p:nvPr/>
        </p:nvSpPr>
        <p:spPr>
          <a:xfrm>
            <a:off x="169206" y="2315006"/>
            <a:ext cx="3625150" cy="2751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3455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Углы</a:t>
            </a:r>
          </a:p>
        </p:txBody>
      </p:sp>
      <p:sp>
        <p:nvSpPr>
          <p:cNvPr id="3" name="Полилиния 2"/>
          <p:cNvSpPr/>
          <p:nvPr/>
        </p:nvSpPr>
        <p:spPr>
          <a:xfrm>
            <a:off x="1235744" y="2925184"/>
            <a:ext cx="2556000" cy="2160000"/>
          </a:xfrm>
          <a:custGeom>
            <a:avLst/>
            <a:gdLst>
              <a:gd name="connsiteX0" fmla="*/ 0 w 2580238"/>
              <a:gd name="connsiteY0" fmla="*/ 45267 h 2199992"/>
              <a:gd name="connsiteX1" fmla="*/ 63375 w 2580238"/>
              <a:gd name="connsiteY1" fmla="*/ 2199992 h 2199992"/>
              <a:gd name="connsiteX2" fmla="*/ 2580238 w 2580238"/>
              <a:gd name="connsiteY2" fmla="*/ 2199992 h 2199992"/>
              <a:gd name="connsiteX3" fmla="*/ 2544024 w 2580238"/>
              <a:gd name="connsiteY3" fmla="*/ 1756372 h 2199992"/>
              <a:gd name="connsiteX4" fmla="*/ 27161 w 2580238"/>
              <a:gd name="connsiteY4" fmla="*/ 0 h 2199992"/>
              <a:gd name="connsiteX5" fmla="*/ 0 w 2580238"/>
              <a:gd name="connsiteY5" fmla="*/ 45267 h 21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0238" h="2199992">
                <a:moveTo>
                  <a:pt x="0" y="45267"/>
                </a:moveTo>
                <a:lnTo>
                  <a:pt x="63375" y="2199992"/>
                </a:lnTo>
                <a:lnTo>
                  <a:pt x="2580238" y="2199992"/>
                </a:lnTo>
                <a:lnTo>
                  <a:pt x="2544024" y="1756372"/>
                </a:lnTo>
                <a:lnTo>
                  <a:pt x="27161" y="0"/>
                </a:lnTo>
                <a:lnTo>
                  <a:pt x="0" y="45267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3611871-CB90-42FA-9329-D80978308AAF}"/>
              </a:ext>
            </a:extLst>
          </p:cNvPr>
          <p:cNvGrpSpPr/>
          <p:nvPr/>
        </p:nvGrpSpPr>
        <p:grpSpPr>
          <a:xfrm>
            <a:off x="1236584" y="2891493"/>
            <a:ext cx="2483152" cy="2193691"/>
            <a:chOff x="2469931" y="4960883"/>
            <a:chExt cx="1418897" cy="1345324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AF271AA3-B462-4384-A602-4556B3F83BA0}"/>
                </a:ext>
              </a:extLst>
            </p:cNvPr>
            <p:cNvCxnSpPr/>
            <p:nvPr/>
          </p:nvCxnSpPr>
          <p:spPr>
            <a:xfrm>
              <a:off x="2469931" y="4960883"/>
              <a:ext cx="10510" cy="13453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0E595722-EC10-4BE4-9E42-FE9A11559705}"/>
                </a:ext>
              </a:extLst>
            </p:cNvPr>
            <p:cNvCxnSpPr/>
            <p:nvPr/>
          </p:nvCxnSpPr>
          <p:spPr>
            <a:xfrm>
              <a:off x="2480441" y="4960883"/>
              <a:ext cx="1408387" cy="105103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13BE0C5-C0DA-4E4B-B81A-7BCF55784453}"/>
              </a:ext>
            </a:extLst>
          </p:cNvPr>
          <p:cNvSpPr/>
          <p:nvPr/>
        </p:nvSpPr>
        <p:spPr>
          <a:xfrm>
            <a:off x="1394416" y="3672032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9E1C431-30E2-4444-9F9D-50052D61C8AD}"/>
              </a:ext>
            </a:extLst>
          </p:cNvPr>
          <p:cNvSpPr/>
          <p:nvPr/>
        </p:nvSpPr>
        <p:spPr>
          <a:xfrm>
            <a:off x="5231904" y="3645024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D07D035-24E6-4ABB-9A5E-AC28E8C3389B}"/>
              </a:ext>
            </a:extLst>
          </p:cNvPr>
          <p:cNvSpPr/>
          <p:nvPr/>
        </p:nvSpPr>
        <p:spPr>
          <a:xfrm>
            <a:off x="9264352" y="2564904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67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96296E-6 L 0.02617 -2.96296E-6 C 0.03802 -2.96296E-6 0.05299 0.02292 0.05299 0.0419 L 0.05299 0.0847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0.00117 0.107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0.06146 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46 -1.48148E-6 C 0.03398 -1.48148E-6 0.05508 0.0206 0.05508 0.04607 C 0.05508 0.07176 0.03398 0.09259 0.00846 0.09259 C -0.01706 0.09259 -0.0375 0.07176 -0.0375 0.04607 C -0.0375 0.0206 -0.01706 -1.48148E-6 0.00846 -1.48148E-6 Z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 animBg="1"/>
      <p:bldP spid="34" grpId="0" animBg="1"/>
      <p:bldP spid="34" grpId="1" animBg="1"/>
      <p:bldP spid="3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1584" y="3455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Формальное Определение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95400" y="2098481"/>
            <a:ext cx="95050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Детектор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алгоритм по поиску особых точек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Дескриптор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вектор (матрица) параметров для особой точки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877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DB0376-347D-4078-B0A8-9F967110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97" y="170350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7" name="Picture 83">
            <a:extLst>
              <a:ext uri="{FF2B5EF4-FFF2-40B4-BE49-F238E27FC236}">
                <a16:creationId xmlns:a16="http://schemas.microsoft.com/office/drawing/2014/main" id="{7E236AB2-2A72-46C8-A3F9-F07A84B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59" y="421778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Picture 85">
            <a:extLst>
              <a:ext uri="{FF2B5EF4-FFF2-40B4-BE49-F238E27FC236}">
                <a16:creationId xmlns:a16="http://schemas.microsoft.com/office/drawing/2014/main" id="{1386DF1C-55AC-440C-86D8-A273245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779" y="3604834"/>
            <a:ext cx="1524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>
            <a:extLst>
              <a:ext uri="{FF2B5EF4-FFF2-40B4-BE49-F238E27FC236}">
                <a16:creationId xmlns:a16="http://schemas.microsoft.com/office/drawing/2014/main" id="{2430FA04-7CD9-44FA-A443-13479A5B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040" y="303884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" name="Picture 87">
            <a:extLst>
              <a:ext uri="{FF2B5EF4-FFF2-40B4-BE49-F238E27FC236}">
                <a16:creationId xmlns:a16="http://schemas.microsoft.com/office/drawing/2014/main" id="{BDE8980B-68EF-485B-A936-75735EC7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566" y="2122257"/>
            <a:ext cx="2381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>
            <a:extLst>
              <a:ext uri="{FF2B5EF4-FFF2-40B4-BE49-F238E27FC236}">
                <a16:creationId xmlns:a16="http://schemas.microsoft.com/office/drawing/2014/main" id="{D4EB3F7A-9890-4DEB-9619-B299A29A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03" y="4258132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>
            <a:extLst>
              <a:ext uri="{FF2B5EF4-FFF2-40B4-BE49-F238E27FC236}">
                <a16:creationId xmlns:a16="http://schemas.microsoft.com/office/drawing/2014/main" id="{80F33399-D383-4EE2-A1CF-EEA0D36E9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81" y="3943807"/>
            <a:ext cx="5143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>
            <a:extLst>
              <a:ext uri="{FF2B5EF4-FFF2-40B4-BE49-F238E27FC236}">
                <a16:creationId xmlns:a16="http://schemas.microsoft.com/office/drawing/2014/main" id="{246F3868-9ED8-4181-9EC7-6F9A078F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552" y="280184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95">
            <a:extLst>
              <a:ext uri="{FF2B5EF4-FFF2-40B4-BE49-F238E27FC236}">
                <a16:creationId xmlns:a16="http://schemas.microsoft.com/office/drawing/2014/main" id="{CF1F38E7-41C5-466F-8465-E23A3390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79" y="345636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>
            <a:extLst>
              <a:ext uri="{FF2B5EF4-FFF2-40B4-BE49-F238E27FC236}">
                <a16:creationId xmlns:a16="http://schemas.microsoft.com/office/drawing/2014/main" id="{86F061EE-2C0F-48E9-8759-369F3BA2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02" y="1600827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Picture 99">
            <a:extLst>
              <a:ext uri="{FF2B5EF4-FFF2-40B4-BE49-F238E27FC236}">
                <a16:creationId xmlns:a16="http://schemas.microsoft.com/office/drawing/2014/main" id="{09452E32-5E2D-4753-8D51-A57B4196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77" y="3380528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>
            <a:extLst>
              <a:ext uri="{FF2B5EF4-FFF2-40B4-BE49-F238E27FC236}">
                <a16:creationId xmlns:a16="http://schemas.microsoft.com/office/drawing/2014/main" id="{4244B354-A93A-4F45-B15E-5BA00AB8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4" y="2246082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Picture 101">
            <a:extLst>
              <a:ext uri="{FF2B5EF4-FFF2-40B4-BE49-F238E27FC236}">
                <a16:creationId xmlns:a16="http://schemas.microsoft.com/office/drawing/2014/main" id="{F48BE03C-E7A6-4EC5-A5F9-C23E3954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48" y="3541312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Picture 112">
            <a:extLst>
              <a:ext uri="{FF2B5EF4-FFF2-40B4-BE49-F238E27FC236}">
                <a16:creationId xmlns:a16="http://schemas.microsoft.com/office/drawing/2014/main" id="{22CDD443-A292-42C3-BD17-A81F08A2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391" y="2801842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Picture 114">
            <a:extLst>
              <a:ext uri="{FF2B5EF4-FFF2-40B4-BE49-F238E27FC236}">
                <a16:creationId xmlns:a16="http://schemas.microsoft.com/office/drawing/2014/main" id="{6D9B9C7C-D2A1-4C04-951D-6658D0E0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6" y="3594840"/>
            <a:ext cx="2667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9" name="Picture 115">
            <a:extLst>
              <a:ext uri="{FF2B5EF4-FFF2-40B4-BE49-F238E27FC236}">
                <a16:creationId xmlns:a16="http://schemas.microsoft.com/office/drawing/2014/main" id="{E2723B28-77CE-4277-8B65-E66496DE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454" y="256371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2" name="Picture 118">
            <a:extLst>
              <a:ext uri="{FF2B5EF4-FFF2-40B4-BE49-F238E27FC236}">
                <a16:creationId xmlns:a16="http://schemas.microsoft.com/office/drawing/2014/main" id="{88C437A3-5AEE-4DAD-9628-C72F9FD0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542" y="368532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3" name="Picture 119">
            <a:extLst>
              <a:ext uri="{FF2B5EF4-FFF2-40B4-BE49-F238E27FC236}">
                <a16:creationId xmlns:a16="http://schemas.microsoft.com/office/drawing/2014/main" id="{00538A45-A7C0-43D4-B988-E6EC5E54F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363" y="1741839"/>
            <a:ext cx="39052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FCD00C-A12D-42E8-BB3D-8B201F435FA2}"/>
              </a:ext>
            </a:extLst>
          </p:cNvPr>
          <p:cNvSpPr/>
          <p:nvPr/>
        </p:nvSpPr>
        <p:spPr>
          <a:xfrm>
            <a:off x="8708648" y="4330583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 (4*4*8)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6240016" y="1772816"/>
            <a:ext cx="936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SIFT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r>
              <a:rPr lang="en-US" b="1" dirty="0">
                <a:solidFill>
                  <a:schemeClr val="bg1"/>
                </a:solidFill>
                <a:latin typeface="-apple-system"/>
              </a:rPr>
              <a:t>SURF 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r>
              <a:rPr lang="en-US" b="1" dirty="0">
                <a:solidFill>
                  <a:schemeClr val="bg1"/>
                </a:solidFill>
                <a:latin typeface="-apple-system"/>
              </a:rPr>
              <a:t>ORB</a:t>
            </a:r>
            <a:endParaRPr lang="ru-RU" dirty="0"/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220756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может быть признаком?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20136" y="4797152"/>
            <a:ext cx="4006010" cy="177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0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DB0376-347D-4078-B0A8-9F967110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97" y="170350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28"/>
          <p:cNvSpPr/>
          <p:nvPr/>
        </p:nvSpPr>
        <p:spPr>
          <a:xfrm>
            <a:off x="6240016" y="1772816"/>
            <a:ext cx="936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SIFT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r>
              <a:rPr lang="en-US" b="1" dirty="0">
                <a:solidFill>
                  <a:schemeClr val="bg1"/>
                </a:solidFill>
                <a:latin typeface="-apple-system"/>
              </a:rPr>
              <a:t>SURF 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r>
              <a:rPr lang="en-US" b="1" dirty="0">
                <a:solidFill>
                  <a:schemeClr val="bg1"/>
                </a:solidFill>
                <a:latin typeface="-apple-system"/>
              </a:rPr>
              <a:t>ORB</a:t>
            </a:r>
            <a:endParaRPr lang="ru-RU" dirty="0"/>
          </a:p>
        </p:txBody>
      </p:sp>
      <p:pic>
        <p:nvPicPr>
          <p:cNvPr id="30" name="Picture 99">
            <a:extLst>
              <a:ext uri="{FF2B5EF4-FFF2-40B4-BE49-F238E27FC236}">
                <a16:creationId xmlns:a16="http://schemas.microsoft.com/office/drawing/2014/main" id="{09452E32-5E2D-4753-8D51-A57B4196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700808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Прямоугольник 30"/>
          <p:cNvSpPr/>
          <p:nvPr/>
        </p:nvSpPr>
        <p:spPr>
          <a:xfrm>
            <a:off x="6528048" y="3318570"/>
            <a:ext cx="51845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[ 23., 5., 1., 0., 2., 1., 6., 32.,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140., 2., 0., 1., 8., 7., 7., 129.,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30., 1., 1., 17., 133., 47., 10., 36.,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38., 1., 0., 3., 20., 6., 11., 90.,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73., 21., 3., 0., 9., 9., 1., 5.,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140., 14., 2., 3., 25., 3., 1., 47.,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47., 3., 2., 11., 140., 50., 18., 44.,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68., 3., 6., 10., 11., 11., 16., 140.,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66., 8., 0., 0., 24., 27., 1., 3.,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140., 114., 49., 16., 5., 0., 0., 3.,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71., 54., 67., 52., 31., 8., 3., 18.,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85., 41., 52., 86., 2., 1., 2., 57.,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11., 6., 1., 5., 23., 17., 3., 1.,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47., 76., 29., 1., 0., 1., 2., 11.,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108., 34., 28., 5., 2., 0., 0., 40., </a:t>
            </a:r>
            <a:endParaRPr lang="en-US" sz="14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22., 10., 13., 63., 37., 2., 0., 5.]</a:t>
            </a:r>
            <a:endParaRPr lang="ru-RU" sz="1400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220756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может быть признаком?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1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38173" r="18608"/>
          <a:stretch/>
        </p:blipFill>
        <p:spPr>
          <a:xfrm>
            <a:off x="1127448" y="1628800"/>
            <a:ext cx="2094614" cy="27261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0" y="5805264"/>
            <a:ext cx="936104" cy="9361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92" y="4725144"/>
            <a:ext cx="733425" cy="7429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496" y="4437112"/>
            <a:ext cx="1246262" cy="124626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544" y="5949280"/>
            <a:ext cx="600075" cy="59055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1664" y="5517232"/>
            <a:ext cx="1106739" cy="110673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9816" y="1772816"/>
            <a:ext cx="2772942" cy="244827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3912" y="4437112"/>
            <a:ext cx="400050" cy="39052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4365104"/>
            <a:ext cx="504825" cy="50482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3832" y="4437112"/>
            <a:ext cx="314325" cy="32385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2184" y="1628800"/>
            <a:ext cx="3744416" cy="3744416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56240" y="5445224"/>
            <a:ext cx="1143113" cy="1143113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96400" y="5589240"/>
            <a:ext cx="714375" cy="71437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20536" y="5445224"/>
            <a:ext cx="914400" cy="9144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64152" y="5517232"/>
            <a:ext cx="576064" cy="594647"/>
          </a:xfrm>
          <a:prstGeom prst="rect">
            <a:avLst/>
          </a:prstGeom>
        </p:spPr>
      </p:pic>
      <p:sp>
        <p:nvSpPr>
          <p:cNvPr id="27" name="Заголовок 1"/>
          <p:cNvSpPr>
            <a:spLocks noGrp="1"/>
          </p:cNvSpPr>
          <p:nvPr>
            <p:ph type="title"/>
          </p:nvPr>
        </p:nvSpPr>
        <p:spPr>
          <a:xfrm>
            <a:off x="2207568" y="1023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Больше Особых Точек</a:t>
            </a:r>
          </a:p>
        </p:txBody>
      </p:sp>
    </p:spTree>
    <p:extLst>
      <p:ext uri="{BB962C8B-B14F-4D97-AF65-F5344CB8AC3E}">
        <p14:creationId xmlns:p14="http://schemas.microsoft.com/office/powerpoint/2010/main" val="232303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340768"/>
            <a:ext cx="7272808" cy="484175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360" y="2564904"/>
            <a:ext cx="647700" cy="64770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264" y="2780928"/>
            <a:ext cx="581025" cy="59055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360" y="3573016"/>
            <a:ext cx="495300" cy="504825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352" y="5013176"/>
            <a:ext cx="904875" cy="89535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2504" y="4005064"/>
            <a:ext cx="400050" cy="40005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0296" y="3717032"/>
            <a:ext cx="333375" cy="33337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8568" y="4005064"/>
            <a:ext cx="571500" cy="5715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2504" y="5373216"/>
            <a:ext cx="342900" cy="3429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92544" y="1268760"/>
            <a:ext cx="1066800" cy="106680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00456" y="3068960"/>
            <a:ext cx="304800" cy="30480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84432" y="1340768"/>
            <a:ext cx="781050" cy="781050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2207568" y="1023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Больше Особых Точек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35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2207568" y="1023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Больше Особых Точек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268760"/>
            <a:ext cx="3414884" cy="477161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99" y="1360756"/>
            <a:ext cx="965660" cy="96566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754" y="3118504"/>
            <a:ext cx="1136907" cy="113690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652" y="4670559"/>
            <a:ext cx="1344478" cy="134447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014" y="2068656"/>
            <a:ext cx="685800" cy="69532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7569" y="3308797"/>
            <a:ext cx="466725" cy="46672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0056" y="1160808"/>
            <a:ext cx="4707064" cy="367739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9702" y="4913271"/>
            <a:ext cx="704850" cy="714375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2127" y="5753519"/>
            <a:ext cx="609600" cy="609600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4739" y="5137639"/>
            <a:ext cx="476250" cy="47625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5816" y="5820194"/>
            <a:ext cx="476250" cy="476250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4950" y="5105727"/>
            <a:ext cx="342900" cy="3429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88488" y="5277177"/>
            <a:ext cx="447675" cy="447675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06058" y="5342798"/>
            <a:ext cx="4667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1919536" y="9178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примеров</a:t>
            </a:r>
            <a:endParaRPr lang="ru-R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80728"/>
            <a:ext cx="6121600" cy="498671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A3CAB5-C86E-B5F0-A5AD-FD0B08EC10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2024" y="1916832"/>
            <a:ext cx="5307342" cy="368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7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1919536" y="9178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примеров</a:t>
            </a:r>
            <a:endParaRPr lang="ru-R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F60D8E-962B-FE2A-4DA3-2BF268E1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1052736"/>
            <a:ext cx="5745659" cy="191615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72C243-014A-05AA-2C44-ADB7F39B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3068960"/>
            <a:ext cx="6460545" cy="33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22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838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Линейное Растяжение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" name="Picture 6" descr="D:\Archive\Aspiranturus\Lecture\New\small_diap1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5400" y="1708246"/>
            <a:ext cx="3631329" cy="204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D:\Archive\Aspiranturus\Lecture\New\good_diap1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5400" y="4262895"/>
            <a:ext cx="3631328" cy="204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32014" y="2145176"/>
                <a:ext cx="6439918" cy="100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255−0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014" y="2145176"/>
                <a:ext cx="6439918" cy="1001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B4B951-3275-4D80-B3CB-8DC54A50395F}"/>
                  </a:ext>
                </a:extLst>
              </p:cNvPr>
              <p:cNvSpPr txBox="1"/>
              <p:nvPr/>
            </p:nvSpPr>
            <p:spPr>
              <a:xfrm>
                <a:off x="4671974" y="4634079"/>
                <a:ext cx="7159998" cy="100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B4B951-3275-4D80-B3CB-8DC54A50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974" y="4634079"/>
                <a:ext cx="7159998" cy="1001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568" y="10231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Давайте решать конкретную задачу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71DA8FC-0601-4E25-A834-70E1B9071850}"/>
              </a:ext>
            </a:extLst>
          </p:cNvPr>
          <p:cNvSpPr/>
          <p:nvPr/>
        </p:nvSpPr>
        <p:spPr>
          <a:xfrm>
            <a:off x="34200" y="148478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5000 лиц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Все фронтальные, уменьшенные до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24x24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пикселов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Все нормированы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300М отрицательных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примеров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9500 изображений без лиц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Большая изменчивость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Разные люди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Освещение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Поза лица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D42DD0-4B85-485F-B35D-4620F13E8C0C}"/>
              </a:ext>
            </a:extLst>
          </p:cNvPr>
          <p:cNvSpPr/>
          <p:nvPr/>
        </p:nvSpPr>
        <p:spPr>
          <a:xfrm>
            <a:off x="3935760" y="1052736"/>
            <a:ext cx="3373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Viola </a:t>
            </a:r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Jones 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603C2B6-3591-4D9F-B42A-B29086BCF450}"/>
              </a:ext>
            </a:extLst>
          </p:cNvPr>
          <p:cNvSpPr/>
          <p:nvPr/>
        </p:nvSpPr>
        <p:spPr>
          <a:xfrm>
            <a:off x="1908650" y="4270582"/>
            <a:ext cx="69646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На изображении в 1МП сопоставимое с количеством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пикселей число возможных положений лица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Чтобы избежать ложных обнаружений (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false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positives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ошибка 2го рода должна быть ниже 10</a:t>
            </a:r>
            <a:r>
              <a:rPr lang="ru-RU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55C58-F351-4A3C-A9D6-8530C9DF74F6}"/>
              </a:ext>
            </a:extLst>
          </p:cNvPr>
          <p:cNvSpPr txBox="1"/>
          <p:nvPr/>
        </p:nvSpPr>
        <p:spPr>
          <a:xfrm>
            <a:off x="623392" y="5519512"/>
            <a:ext cx="1086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Viola, Paul, and Michael Jones. "Robust real-time object detection."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4, no. 34-47 (2001): 4.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51BE8-828C-4BFD-B88B-C10F2040DED7}"/>
              </a:ext>
            </a:extLst>
          </p:cNvPr>
          <p:cNvSpPr txBox="1"/>
          <p:nvPr/>
        </p:nvSpPr>
        <p:spPr>
          <a:xfrm>
            <a:off x="623392" y="6137663"/>
            <a:ext cx="868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Viola, Paul, and Michael J. Jones. "Robust real-time face detection." International journal of computer vision 57, no. 2 (2004): 137-154.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5722" y="1208315"/>
            <a:ext cx="3157882" cy="31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BCED3E81-6E29-4031-A5B2-A8488E4AA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568" y="188640"/>
            <a:ext cx="82089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Детектор </a:t>
            </a:r>
            <a:r>
              <a:rPr lang="en-US" alt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Viola-Jones</a:t>
            </a:r>
            <a:endParaRPr lang="ru-RU" alt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01271AF-F4C0-46F3-A5DE-B202867D623C}"/>
              </a:ext>
            </a:extLst>
          </p:cNvPr>
          <p:cNvSpPr/>
          <p:nvPr/>
        </p:nvSpPr>
        <p:spPr>
          <a:xfrm>
            <a:off x="449225" y="1340768"/>
            <a:ext cx="117373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Основополагающий метод для поиска объектов на изображении в реальном времени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Обучение очень медленное, но поиск очень быстр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Основные идеи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Интегральные изображения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быстрого вычисления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выбора признаков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Каскад (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Attentional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cascade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быстрой отбраковки окон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 лица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77A3A8-5811-416F-B2D4-AA4B6CD4FAB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AB5D1-D9F7-4F23-851A-90126101199F}"/>
              </a:ext>
            </a:extLst>
          </p:cNvPr>
          <p:cNvSpPr txBox="1"/>
          <p:nvPr/>
        </p:nvSpPr>
        <p:spPr>
          <a:xfrm>
            <a:off x="713249" y="5483839"/>
            <a:ext cx="1086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Viola, Paul, and Michael Jones. "Robust real-time object detection."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4, no. 34-47 (2001): 4.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C4500-A839-410C-987E-D2683D82A969}"/>
              </a:ext>
            </a:extLst>
          </p:cNvPr>
          <p:cNvSpPr txBox="1"/>
          <p:nvPr/>
        </p:nvSpPr>
        <p:spPr>
          <a:xfrm>
            <a:off x="695400" y="6130170"/>
            <a:ext cx="868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Viola, Paul, and Michael J. Jones. "Robust real-time face detection." International journal of computer vision 57, no. 2 (2004): 137-154.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25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737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3F25285-9EDF-4163-A6B3-55BCA5248825}"/>
                  </a:ext>
                </a:extLst>
              </p:cNvPr>
              <p:cNvSpPr/>
              <p:nvPr/>
            </p:nvSpPr>
            <p:spPr>
              <a:xfrm>
                <a:off x="407368" y="1628800"/>
                <a:ext cx="5832648" cy="273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“Прямоугольные фильтры”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(сложная вариация признаков Хаара)</a:t>
                </a:r>
              </a:p>
              <a:p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Численно: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(Что попало в </m:t>
                      </m:r>
                      <m:r>
                        <a:rPr lang="ru-RU" sz="2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Белую зону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– 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(Что попало в Черную зону)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3F25285-9EDF-4163-A6B3-55BCA5248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628800"/>
                <a:ext cx="5832648" cy="2739211"/>
              </a:xfrm>
              <a:prstGeom prst="rect">
                <a:avLst/>
              </a:prstGeom>
              <a:blipFill>
                <a:blip r:embed="rId4"/>
                <a:stretch>
                  <a:fillRect l="-1672" t="-1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EED1943-0D09-44CB-9E47-B5883A47211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1F02E35-8D6B-4864-815B-A78D972D81EF}"/>
              </a:ext>
            </a:extLst>
          </p:cNvPr>
          <p:cNvSpPr/>
          <p:nvPr/>
        </p:nvSpPr>
        <p:spPr>
          <a:xfrm>
            <a:off x="6744072" y="1412777"/>
            <a:ext cx="1800200" cy="18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46C03357-8EF4-4B5B-896D-C67B3298B4C5}"/>
              </a:ext>
            </a:extLst>
          </p:cNvPr>
          <p:cNvSpPr/>
          <p:nvPr/>
        </p:nvSpPr>
        <p:spPr>
          <a:xfrm>
            <a:off x="7674840" y="1412777"/>
            <a:ext cx="869432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58B77C1-28F2-4101-B279-01F320545FFE}"/>
              </a:ext>
            </a:extLst>
          </p:cNvPr>
          <p:cNvSpPr/>
          <p:nvPr/>
        </p:nvSpPr>
        <p:spPr>
          <a:xfrm rot="16200000">
            <a:off x="9474840" y="1426375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8894B85F-EC7F-4E96-BEF4-518313EB9539}"/>
              </a:ext>
            </a:extLst>
          </p:cNvPr>
          <p:cNvSpPr/>
          <p:nvPr/>
        </p:nvSpPr>
        <p:spPr>
          <a:xfrm rot="16200000">
            <a:off x="9924840" y="990701"/>
            <a:ext cx="900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EB22420-8127-4D04-BCAF-26B4825B1B35}"/>
              </a:ext>
            </a:extLst>
          </p:cNvPr>
          <p:cNvSpPr/>
          <p:nvPr/>
        </p:nvSpPr>
        <p:spPr>
          <a:xfrm>
            <a:off x="6456040" y="4221088"/>
            <a:ext cx="2700000" cy="9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47DA4204-F686-4C76-BE08-419E39A2CB0F}"/>
              </a:ext>
            </a:extLst>
          </p:cNvPr>
          <p:cNvSpPr/>
          <p:nvPr/>
        </p:nvSpPr>
        <p:spPr>
          <a:xfrm>
            <a:off x="7356040" y="4221088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59AE0BCB-116A-4CE8-AF77-E548FFA732F1}"/>
              </a:ext>
            </a:extLst>
          </p:cNvPr>
          <p:cNvSpPr/>
          <p:nvPr/>
        </p:nvSpPr>
        <p:spPr>
          <a:xfrm>
            <a:off x="9474840" y="3680874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9BA398B-C63E-4143-92A6-927932680BBD}"/>
              </a:ext>
            </a:extLst>
          </p:cNvPr>
          <p:cNvSpPr/>
          <p:nvPr/>
        </p:nvSpPr>
        <p:spPr>
          <a:xfrm>
            <a:off x="10375823" y="4581128"/>
            <a:ext cx="900000" cy="88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D0AB555-4056-4218-99D1-EF717ACAD6E6}"/>
              </a:ext>
            </a:extLst>
          </p:cNvPr>
          <p:cNvSpPr/>
          <p:nvPr/>
        </p:nvSpPr>
        <p:spPr>
          <a:xfrm>
            <a:off x="9474840" y="3645024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2" name="Таблица 51"/>
          <p:cNvGraphicFramePr>
            <a:graphicFrameLocks noGrp="1"/>
          </p:cNvGraphicFramePr>
          <p:nvPr>
            <p:extLst/>
          </p:nvPr>
        </p:nvGraphicFramePr>
        <p:xfrm>
          <a:off x="9480376" y="3645024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1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2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p:graphicFrame>
        <p:nvGraphicFramePr>
          <p:cNvPr id="53" name="Таблица 52"/>
          <p:cNvGraphicFramePr>
            <a:graphicFrameLocks noGrp="1"/>
          </p:cNvGraphicFramePr>
          <p:nvPr>
            <p:extLst/>
          </p:nvPr>
        </p:nvGraphicFramePr>
        <p:xfrm>
          <a:off x="9480376" y="1412776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1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2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3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4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p:graphicFrame>
        <p:nvGraphicFramePr>
          <p:cNvPr id="54" name="Таблица 53"/>
          <p:cNvGraphicFramePr>
            <a:graphicFrameLocks noGrp="1"/>
          </p:cNvGraphicFramePr>
          <p:nvPr>
            <p:extLst/>
          </p:nvPr>
        </p:nvGraphicFramePr>
        <p:xfrm>
          <a:off x="6744072" y="1412776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6600056" y="3212976"/>
                <a:ext cx="21627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212976"/>
                <a:ext cx="21627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9264352" y="3140968"/>
                <a:ext cx="23791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3140968"/>
                <a:ext cx="237917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9369448" y="5445224"/>
                <a:ext cx="20730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448" y="5445224"/>
                <a:ext cx="207300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/>
      <p:bldP spid="56" grpId="0"/>
      <p:bldP spid="5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Интегральное изображение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https://www.mathworks.com/help/images/integral_image_b.png">
            <a:extLst>
              <a:ext uri="{FF2B5EF4-FFF2-40B4-BE49-F238E27FC236}">
                <a16:creationId xmlns:a16="http://schemas.microsoft.com/office/drawing/2014/main" id="{8BAC54A0-28C0-463D-B5ED-F673CB9B1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15" y="1897166"/>
            <a:ext cx="5892970" cy="35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59DC85-B99F-465A-AF0F-2EEEC1375CE1}"/>
              </a:ext>
            </a:extLst>
          </p:cNvPr>
          <p:cNvSpPr txBox="1"/>
          <p:nvPr/>
        </p:nvSpPr>
        <p:spPr>
          <a:xfrm>
            <a:off x="2279576" y="4077072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75D91-3B67-40B5-AEC1-0073F9C14F42}"/>
              </a:ext>
            </a:extLst>
          </p:cNvPr>
          <p:cNvSpPr txBox="1"/>
          <p:nvPr/>
        </p:nvSpPr>
        <p:spPr>
          <a:xfrm>
            <a:off x="5231904" y="4005064"/>
            <a:ext cx="36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C85FAF-C3D3-49B5-9338-2B63885F9564}"/>
              </a:ext>
            </a:extLst>
          </p:cNvPr>
          <p:cNvSpPr txBox="1"/>
          <p:nvPr/>
        </p:nvSpPr>
        <p:spPr>
          <a:xfrm>
            <a:off x="2296224" y="3148850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endParaRPr lang="ru-RU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72464-D4C3-4284-BEE0-E1C11285004A}"/>
              </a:ext>
            </a:extLst>
          </p:cNvPr>
          <p:cNvSpPr txBox="1"/>
          <p:nvPr/>
        </p:nvSpPr>
        <p:spPr>
          <a:xfrm>
            <a:off x="5231904" y="2996952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endParaRPr lang="ru-RU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C734A1-A997-41CD-9149-3ADF1E9CD008}"/>
              </a:ext>
            </a:extLst>
          </p:cNvPr>
          <p:cNvSpPr txBox="1"/>
          <p:nvPr/>
        </p:nvSpPr>
        <p:spPr>
          <a:xfrm>
            <a:off x="1271464" y="3140968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endParaRPr lang="ru-RU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47A6D6-4746-40D6-BDE7-BDE22D87427B}"/>
              </a:ext>
            </a:extLst>
          </p:cNvPr>
          <p:cNvSpPr txBox="1"/>
          <p:nvPr/>
        </p:nvSpPr>
        <p:spPr>
          <a:xfrm>
            <a:off x="4223792" y="2996952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endParaRPr lang="ru-RU" sz="3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B587F7-8650-461F-8CE9-8816F62222F1}"/>
              </a:ext>
            </a:extLst>
          </p:cNvPr>
          <p:cNvSpPr txBox="1"/>
          <p:nvPr/>
        </p:nvSpPr>
        <p:spPr>
          <a:xfrm>
            <a:off x="1271464" y="4077072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</a:t>
            </a:r>
            <a:endParaRPr lang="ru-RU" sz="3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C3B677-9E78-4266-AD38-D24E23ED6638}"/>
              </a:ext>
            </a:extLst>
          </p:cNvPr>
          <p:cNvSpPr txBox="1"/>
          <p:nvPr/>
        </p:nvSpPr>
        <p:spPr>
          <a:xfrm>
            <a:off x="4223792" y="4005064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</a:t>
            </a:r>
            <a:endParaRPr lang="ru-RU" sz="3600" b="1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3716924" y="5570290"/>
            <a:ext cx="22333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 – B + C - D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3B543E4-56DE-4592-B634-536742E8FB6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A5011-5D2B-4A0B-8534-1FE2546EF3FC}"/>
              </a:ext>
            </a:extLst>
          </p:cNvPr>
          <p:cNvSpPr txBox="1"/>
          <p:nvPr/>
        </p:nvSpPr>
        <p:spPr>
          <a:xfrm>
            <a:off x="7467078" y="2585490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02241E-62D3-4AA8-B4C1-E168D420848F}"/>
              </a:ext>
            </a:extLst>
          </p:cNvPr>
          <p:cNvSpPr txBox="1"/>
          <p:nvPr/>
        </p:nvSpPr>
        <p:spPr>
          <a:xfrm>
            <a:off x="10137367" y="2585490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7E4AC72-2375-412C-BE66-D0342BA31BE9}"/>
              </a:ext>
            </a:extLst>
          </p:cNvPr>
          <p:cNvSpPr/>
          <p:nvPr/>
        </p:nvSpPr>
        <p:spPr>
          <a:xfrm rot="16200000">
            <a:off x="8167909" y="2996952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814ACCD-E5CA-4A4B-BABC-C3C930D4E984}"/>
              </a:ext>
            </a:extLst>
          </p:cNvPr>
          <p:cNvSpPr/>
          <p:nvPr/>
        </p:nvSpPr>
        <p:spPr>
          <a:xfrm rot="16200000">
            <a:off x="8617909" y="2546952"/>
            <a:ext cx="900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767408" y="5949280"/>
            <a:ext cx="2441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3+2+5+4 = 14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3647728" y="6021288"/>
            <a:ext cx="3114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46-22+10-20 = 14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6" grpId="0"/>
      <p:bldP spid="28" grpId="0"/>
      <p:bldP spid="29" grpId="0"/>
      <p:bldP spid="30" grpId="0" animBg="1"/>
      <p:bldP spid="31" grpId="0" animBg="1"/>
      <p:bldP spid="32" grpId="0"/>
      <p:bldP spid="3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-135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признаков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D44E8A40-7BD0-42E4-ADD8-B72CDD87F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 t="5705" b="12557"/>
          <a:stretch/>
        </p:blipFill>
        <p:spPr bwMode="auto">
          <a:xfrm>
            <a:off x="839416" y="1988840"/>
            <a:ext cx="7292842" cy="43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D7E7ADD-5320-49CC-8F95-BC37BB9668E1}"/>
              </a:ext>
            </a:extLst>
          </p:cNvPr>
          <p:cNvSpPr/>
          <p:nvPr/>
        </p:nvSpPr>
        <p:spPr>
          <a:xfrm>
            <a:off x="983432" y="1124744"/>
            <a:ext cx="70246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окна поиска 24x24 пиксела, число возможных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прямоугольных признаков достигает ~160,000!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B65DE50-0409-458C-AD66-9E07E7CED7B8}"/>
              </a:ext>
            </a:extLst>
          </p:cNvPr>
          <p:cNvSpPr/>
          <p:nvPr/>
        </p:nvSpPr>
        <p:spPr>
          <a:xfrm>
            <a:off x="8701322" y="3400602"/>
            <a:ext cx="22781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162,336 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B025A90-9EC9-4377-B036-AE6228D7FC1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8784976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Адаптивный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Бустинг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Viola Jones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BC42EB4-7BEE-428E-9D9C-5EF828EBB322}"/>
              </a:ext>
            </a:extLst>
          </p:cNvPr>
          <p:cNvSpPr/>
          <p:nvPr/>
        </p:nvSpPr>
        <p:spPr>
          <a:xfrm>
            <a:off x="263352" y="1124744"/>
            <a:ext cx="69847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Определяем слабые классификаторы на основе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прямоугольных признаков</a:t>
            </a: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каждого этапа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Вычисляем каждый прямоугольный признак на каждом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примере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Выбираем наилучший порог для каждого признака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Выбираем наилучший признак / порог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Перевзвешиваем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выборку</a:t>
            </a: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Вычислительная сложность обучения: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MNK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этапов,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примеров,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3784-7148-4E13-BC9C-F2551B5B8C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DF476DA-B403-4054-821D-29444659CCCB}"/>
                  </a:ext>
                </a:extLst>
              </p:cNvPr>
              <p:cNvSpPr/>
              <p:nvPr/>
            </p:nvSpPr>
            <p:spPr>
              <a:xfrm>
                <a:off x="6706187" y="4361883"/>
                <a:ext cx="527513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если Признак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DF476DA-B403-4054-821D-29444659C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87" y="4361883"/>
                <a:ext cx="5275132" cy="1053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06F8B12-84A9-424F-B977-954400E5A9B9}"/>
              </a:ext>
            </a:extLst>
          </p:cNvPr>
          <p:cNvSpPr txBox="1"/>
          <p:nvPr/>
        </p:nvSpPr>
        <p:spPr>
          <a:xfrm>
            <a:off x="7627417" y="1724028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2D8464-E8DB-4A2B-991A-9F2ABB9826B2}"/>
              </a:ext>
            </a:extLst>
          </p:cNvPr>
          <p:cNvSpPr txBox="1"/>
          <p:nvPr/>
        </p:nvSpPr>
        <p:spPr>
          <a:xfrm>
            <a:off x="10297706" y="1724028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4640895-E4B3-4283-9EC6-D1A77A3326E3}"/>
              </a:ext>
            </a:extLst>
          </p:cNvPr>
          <p:cNvSpPr/>
          <p:nvPr/>
        </p:nvSpPr>
        <p:spPr>
          <a:xfrm rot="16200000">
            <a:off x="8328248" y="2135490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AAC7CB0-B332-4DFD-89A3-E3BEE8691D80}"/>
              </a:ext>
            </a:extLst>
          </p:cNvPr>
          <p:cNvSpPr/>
          <p:nvPr/>
        </p:nvSpPr>
        <p:spPr>
          <a:xfrm rot="16200000">
            <a:off x="8778248" y="1685490"/>
            <a:ext cx="900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DD93A-6BAD-4328-8EB1-E63518BEF11A}"/>
              </a:ext>
            </a:extLst>
          </p:cNvPr>
          <p:cNvSpPr txBox="1"/>
          <p:nvPr/>
        </p:nvSpPr>
        <p:spPr>
          <a:xfrm>
            <a:off x="799287" y="5703101"/>
            <a:ext cx="1086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Viola, Paul, and Michael Jones. "Robust real-time object detection."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4, no. 34-47 (2001): 4.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4BE6F-2D9C-4B7B-AB2A-CCCE93CCF573}"/>
              </a:ext>
            </a:extLst>
          </p:cNvPr>
          <p:cNvSpPr txBox="1"/>
          <p:nvPr/>
        </p:nvSpPr>
        <p:spPr>
          <a:xfrm>
            <a:off x="799287" y="6226518"/>
            <a:ext cx="868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Viola, Paul, and Michael J. Jones. "Robust real-time face detection." International journal of computer vision 57, no. 2 (2004): 137-154.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00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9" grpId="0"/>
      <p:bldP spid="20" grpId="0" animBg="1"/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3149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Два самых топовых признака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36BB93-7235-461E-B6CC-9AE50C698F32}"/>
              </a:ext>
            </a:extLst>
          </p:cNvPr>
          <p:cNvSpPr/>
          <p:nvPr/>
        </p:nvSpPr>
        <p:spPr>
          <a:xfrm>
            <a:off x="407368" y="1916832"/>
            <a:ext cx="40895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100%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точность обнаружения и </a:t>
            </a: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ложных срабатываний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417E27E-18DD-4EFF-A543-24CA6CC4819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B55FBA4-E384-4E3E-AD53-0F48A91C31D9}"/>
              </a:ext>
            </a:extLst>
          </p:cNvPr>
          <p:cNvSpPr/>
          <p:nvPr/>
        </p:nvSpPr>
        <p:spPr>
          <a:xfrm>
            <a:off x="335360" y="4581128"/>
            <a:ext cx="4969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признаков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ю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95%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точность обнаружения</a:t>
            </a: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ложное срабатывание из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14084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134" y="1412776"/>
            <a:ext cx="6125925" cy="38460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CDD93A-6BAD-4328-8EB1-E63518BEF11A}"/>
              </a:ext>
            </a:extLst>
          </p:cNvPr>
          <p:cNvSpPr txBox="1"/>
          <p:nvPr/>
        </p:nvSpPr>
        <p:spPr>
          <a:xfrm>
            <a:off x="819799" y="5907393"/>
            <a:ext cx="1086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Viola, Paul, and Michael Jones. "Robust real-time object detection."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4, no. 34-47 (2001): 4.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8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7BE7CB65-091C-4A3D-91E1-CAAEB1A3E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9616" y="188640"/>
            <a:ext cx="82089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Каскад (</a:t>
            </a:r>
            <a:r>
              <a:rPr lang="en-US" alt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Attentional cascade)</a:t>
            </a:r>
            <a:endParaRPr lang="ru-RU" alt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9D7B7D3D-368E-401A-96A3-C43B998AB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4507485"/>
            <a:ext cx="2723303" cy="222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B28D84E0-C855-4D27-8C5C-807E88BB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396" y="4522903"/>
            <a:ext cx="2582021" cy="211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0B336BD2-7751-46CE-8B8E-1334E56F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88" y="4549106"/>
            <a:ext cx="2582021" cy="211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805C4B3E-ED7E-4D83-A482-BBD530033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4549106"/>
            <a:ext cx="2582022" cy="211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43AAAFBF-9D75-4A41-BED9-841AB277F77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2263" y="1042983"/>
            <a:ext cx="5810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1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147A8261-3B1F-4A54-8240-985488D30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512" y="188640"/>
            <a:ext cx="82089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Полезное свойство</a:t>
            </a:r>
          </a:p>
        </p:txBody>
      </p:sp>
      <p:pic>
        <p:nvPicPr>
          <p:cNvPr id="14" name="Picture 4" descr="ÐÐ°ÑÑÐ¸Ð½ÐºÐ¸ Ð¿Ð¾ Ð·Ð°Ð¿ÑÐ¾ÑÑ attentional cascade">
            <a:extLst>
              <a:ext uri="{FF2B5EF4-FFF2-40B4-BE49-F238E27FC236}">
                <a16:creationId xmlns:a16="http://schemas.microsoft.com/office/drawing/2014/main" id="{5C1192BC-E2E7-4E20-BC35-17EB556F1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9" t="27028" r="1493" b="29321"/>
          <a:stretch/>
        </p:blipFill>
        <p:spPr bwMode="auto">
          <a:xfrm>
            <a:off x="9021373" y="4017307"/>
            <a:ext cx="2956131" cy="28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E7E8B7F-9F7C-45C9-BCA5-E7B3EB10BCB3}"/>
              </a:ext>
            </a:extLst>
          </p:cNvPr>
          <p:cNvSpPr/>
          <p:nvPr/>
        </p:nvSpPr>
        <p:spPr>
          <a:xfrm>
            <a:off x="2561098" y="6161009"/>
            <a:ext cx="7069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ложные срабатывания и точность обнаружения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80FE2317-872D-43D7-9E46-C53A63ED44E0}"/>
              </a:ext>
            </a:extLst>
          </p:cNvPr>
          <p:cNvSpPr/>
          <p:nvPr/>
        </p:nvSpPr>
        <p:spPr>
          <a:xfrm>
            <a:off x="0" y="3818943"/>
            <a:ext cx="3335188" cy="187844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F61CF9CE-D323-4B4D-A348-AEEB43AE7172}"/>
              </a:ext>
            </a:extLst>
          </p:cNvPr>
          <p:cNvSpPr/>
          <p:nvPr/>
        </p:nvSpPr>
        <p:spPr>
          <a:xfrm>
            <a:off x="374110" y="4077002"/>
            <a:ext cx="2444521" cy="138077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AE09B02-5E2A-4100-9CFC-A43D15362F5B}"/>
              </a:ext>
            </a:extLst>
          </p:cNvPr>
          <p:cNvSpPr/>
          <p:nvPr/>
        </p:nvSpPr>
        <p:spPr>
          <a:xfrm>
            <a:off x="1012523" y="4377980"/>
            <a:ext cx="1135091" cy="8529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1991B84-F406-4FA6-B276-A1049E54B1B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309648" y="2178090"/>
            <a:ext cx="1106625" cy="235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4E560026-D4CF-48CD-8CBA-028605131078}"/>
              </a:ext>
            </a:extLst>
          </p:cNvPr>
          <p:cNvSpPr/>
          <p:nvPr/>
        </p:nvSpPr>
        <p:spPr>
          <a:xfrm>
            <a:off x="1416273" y="1639527"/>
            <a:ext cx="2448272" cy="11241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/>
              <a:t>Классификатор 1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4A8DFF9-B824-4F0E-93DE-D054D82B5988}"/>
              </a:ext>
            </a:extLst>
          </p:cNvPr>
          <p:cNvCxnSpPr>
            <a:stCxn id="22" idx="4"/>
          </p:cNvCxnSpPr>
          <p:nvPr/>
        </p:nvCxnSpPr>
        <p:spPr>
          <a:xfrm>
            <a:off x="2640409" y="2763692"/>
            <a:ext cx="0" cy="4741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4369413-FC89-4786-A0DD-DDBC2A4F1AB0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3864545" y="2201610"/>
            <a:ext cx="719287" cy="944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CD3D14C8-757F-408F-92CE-0C4D6360C882}"/>
              </a:ext>
            </a:extLst>
          </p:cNvPr>
          <p:cNvSpPr/>
          <p:nvPr/>
        </p:nvSpPr>
        <p:spPr>
          <a:xfrm>
            <a:off x="4583832" y="1648976"/>
            <a:ext cx="2448272" cy="11241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Классификатор 2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8E2DF732-8B5C-4F55-8E3D-784794C9FE10}"/>
              </a:ext>
            </a:extLst>
          </p:cNvPr>
          <p:cNvCxnSpPr>
            <a:stCxn id="25" idx="4"/>
          </p:cNvCxnSpPr>
          <p:nvPr/>
        </p:nvCxnSpPr>
        <p:spPr>
          <a:xfrm>
            <a:off x="5807968" y="2773141"/>
            <a:ext cx="0" cy="47415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F3454F49-F33D-4F54-A1FE-F6A637917718}"/>
              </a:ext>
            </a:extLst>
          </p:cNvPr>
          <p:cNvSpPr/>
          <p:nvPr/>
        </p:nvSpPr>
        <p:spPr>
          <a:xfrm>
            <a:off x="7987701" y="1647458"/>
            <a:ext cx="2448272" cy="11241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dirty="0"/>
              <a:t>Классификатор </a:t>
            </a:r>
            <a:r>
              <a:rPr lang="en-US" dirty="0"/>
              <a:t>3</a:t>
            </a:r>
            <a:endParaRPr lang="ru-RU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0E41E92-A5AC-42FD-A181-CF2644793D72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9211837" y="2771623"/>
            <a:ext cx="0" cy="49767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917A1642-CF91-404D-BC28-7DA5523654AF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10435973" y="2209541"/>
            <a:ext cx="80581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92E9DF6-29DD-49FF-84F0-3765209D07E9}"/>
              </a:ext>
            </a:extLst>
          </p:cNvPr>
          <p:cNvSpPr/>
          <p:nvPr/>
        </p:nvSpPr>
        <p:spPr>
          <a:xfrm>
            <a:off x="235708" y="1193630"/>
            <a:ext cx="1553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Окно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75DB492C-9057-49C2-9A73-77CC13C501DE}"/>
              </a:ext>
            </a:extLst>
          </p:cNvPr>
          <p:cNvSpPr/>
          <p:nvPr/>
        </p:nvSpPr>
        <p:spPr>
          <a:xfrm>
            <a:off x="1645298" y="3151508"/>
            <a:ext cx="2286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лицо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4C983F8-FE1C-4CE5-9328-258FAB525E56}"/>
              </a:ext>
            </a:extLst>
          </p:cNvPr>
          <p:cNvSpPr/>
          <p:nvPr/>
        </p:nvSpPr>
        <p:spPr>
          <a:xfrm>
            <a:off x="4449120" y="3135038"/>
            <a:ext cx="2286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лицо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E9DAACD-4EFF-4BBD-AD67-7B6628C7D73F}"/>
              </a:ext>
            </a:extLst>
          </p:cNvPr>
          <p:cNvSpPr/>
          <p:nvPr/>
        </p:nvSpPr>
        <p:spPr>
          <a:xfrm>
            <a:off x="8149770" y="3210062"/>
            <a:ext cx="2286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лицо</a:t>
            </a:r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CE9439D-5A38-406B-A906-415F3A4CFA41}"/>
              </a:ext>
            </a:extLst>
          </p:cNvPr>
          <p:cNvSpPr/>
          <p:nvPr/>
        </p:nvSpPr>
        <p:spPr>
          <a:xfrm>
            <a:off x="10422162" y="1431075"/>
            <a:ext cx="1585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ЛИЦО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416141E9-CB4E-4497-B781-84D69DAF0CC4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 flipV="1">
            <a:off x="7032104" y="2209541"/>
            <a:ext cx="955597" cy="151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0712726-F5A0-4619-8A03-2A4B5CE04858}"/>
                  </a:ext>
                </a:extLst>
              </p:cNvPr>
              <p:cNvSpPr/>
              <p:nvPr/>
            </p:nvSpPr>
            <p:spPr>
              <a:xfrm>
                <a:off x="3229684" y="4769696"/>
                <a:ext cx="2380101" cy="1349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0712726-F5A0-4619-8A03-2A4B5CE04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684" y="4769696"/>
                <a:ext cx="2380101" cy="1349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B24C7F3-A10C-48CD-94DF-CBB4F99A712A}"/>
                  </a:ext>
                </a:extLst>
              </p:cNvPr>
              <p:cNvSpPr/>
              <p:nvPr/>
            </p:nvSpPr>
            <p:spPr>
              <a:xfrm>
                <a:off x="6131007" y="4752284"/>
                <a:ext cx="2380101" cy="1349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B24C7F3-A10C-48CD-94DF-CBB4F99A7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007" y="4752284"/>
                <a:ext cx="2380101" cy="1349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3D8ABBA-89F6-4034-A070-82DBF9DF784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03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19" grpId="0" animBg="1"/>
      <p:bldP spid="20" grpId="0" animBg="1"/>
      <p:bldP spid="39" grpId="0"/>
      <p:bldP spid="40" grpId="0"/>
      <p:bldP spid="4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Обучения каскада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15058F-0565-4FCF-86B9-556685D555AF}"/>
              </a:ext>
            </a:extLst>
          </p:cNvPr>
          <p:cNvSpPr/>
          <p:nvPr/>
        </p:nvSpPr>
        <p:spPr>
          <a:xfrm>
            <a:off x="335360" y="1340768"/>
            <a:ext cx="1125094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Задаем требуемые значения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ложных срабатываний 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точности обнаружения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каждого этапа</a:t>
            </a:r>
          </a:p>
          <a:p>
            <a:endParaRPr lang="ru-RU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Добавляем признаки до тех пор, пока параметры</a:t>
            </a:r>
            <a:r>
              <a:rPr lang="en-US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текущего этапа не достигнут заданного уровня</a:t>
            </a: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Приходится понижать порог </a:t>
            </a:r>
            <a:r>
              <a:rPr lang="ru-RU" sz="2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максимизации обнаружения (в противоположность минимизации общей ошибки классификации)</a:t>
            </a: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Тестирование на отдельном наборе (</a:t>
            </a:r>
            <a:r>
              <a:rPr lang="ru-RU" sz="22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validation</a:t>
            </a:r>
            <a:r>
              <a:rPr lang="ru-RU" sz="2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2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</a:t>
            </a:r>
            <a:r>
              <a:rPr lang="ru-RU" sz="2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ru-RU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общий уровень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ложных срабатываний </a:t>
            </a:r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недостаточно низок, добавляем очередной этап</a:t>
            </a:r>
          </a:p>
          <a:p>
            <a:endParaRPr lang="ru-RU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Ложные обнаружения на текущем этапе используются как отрицательные примеры на следующем этапе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ACCCA4-CE3C-4AFD-A98F-7A76FBA68F5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5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DC4F886F-E156-4FFE-84A2-223A35E24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" t="8275" r="9435" b="7775"/>
          <a:stretch/>
        </p:blipFill>
        <p:spPr bwMode="auto">
          <a:xfrm>
            <a:off x="2783632" y="1340768"/>
            <a:ext cx="6768752" cy="3746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2AA3ABD-AEDE-47CE-8513-7C8021D62563}"/>
              </a:ext>
            </a:extLst>
          </p:cNvPr>
          <p:cNvSpPr txBox="1">
            <a:spLocks/>
          </p:cNvSpPr>
          <p:nvPr/>
        </p:nvSpPr>
        <p:spPr>
          <a:xfrm>
            <a:off x="2063552" y="0"/>
            <a:ext cx="88569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Линейное Растяжение: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работает?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AB5598-7D0C-4CB6-A39C-A2ED8079EC1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72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получилось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2" descr="ÐÐ°ÑÑÐ¸Ð½ÐºÐ¸ Ð¿Ð¾ Ð·Ð°Ð¿ÑÐ¾ÑÑ Enterprise 10000">
            <a:extLst>
              <a:ext uri="{FF2B5EF4-FFF2-40B4-BE49-F238E27FC236}">
                <a16:creationId xmlns:a16="http://schemas.microsoft.com/office/drawing/2014/main" id="{3993D99E-9882-49AF-9EB4-076D9C85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1052736"/>
            <a:ext cx="2752502" cy="414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E813702-02E5-4E10-ABE4-55162D07F127}"/>
              </a:ext>
            </a:extLst>
          </p:cNvPr>
          <p:cNvSpPr/>
          <p:nvPr/>
        </p:nvSpPr>
        <p:spPr>
          <a:xfrm>
            <a:off x="119336" y="1268760"/>
            <a:ext cx="83881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38 этапов, всего 6061 признаков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 среднем 10 признаков оцениваются для каждого окна на тестовой выборке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Обучалось «несколько недель» на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рабочей станции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(466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MHz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)</a:t>
            </a: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“На 700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Mhz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Pentium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III, детектор лиц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обрабатывает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одно изображение 384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x288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пикселов за 0.067 секунды”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15 Hz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• В 15 раз быстрее сравнимого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по точности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предшествующего метода (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Rowley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., 1998)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70D293A-BD44-440E-A73E-E034AC0EC62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78851-BC92-4587-9E5A-A6BB90BD2806}"/>
              </a:ext>
            </a:extLst>
          </p:cNvPr>
          <p:cNvSpPr txBox="1"/>
          <p:nvPr/>
        </p:nvSpPr>
        <p:spPr>
          <a:xfrm>
            <a:off x="695400" y="5445224"/>
            <a:ext cx="1086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Viola, Paul, and Michael Jones. "Robust real-time object detection."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4, no. 34-47 (2001): 4.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D0467-6F18-4597-961E-016B363B965B}"/>
              </a:ext>
            </a:extLst>
          </p:cNvPr>
          <p:cNvSpPr txBox="1"/>
          <p:nvPr/>
        </p:nvSpPr>
        <p:spPr>
          <a:xfrm>
            <a:off x="623392" y="6240490"/>
            <a:ext cx="8685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Viola, Paul, and Michael J. Jones. "Robust real-time face detection." International journal of computer vision 57, no. 2 (2004): 137-154.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0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0"/>
            <a:ext cx="921702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Основа для дальнейших исследований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3F036BE9-89E0-468A-9831-CC8217D4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124744"/>
            <a:ext cx="3385740" cy="247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5AD13BAC-9097-4667-B03E-605A5746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268760"/>
            <a:ext cx="4653887" cy="259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0D7C881-9EA7-43D5-AB6C-B0EDDA62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3861048"/>
            <a:ext cx="6851674" cy="263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99C78F7-4F62-48EC-8EC0-21079196DB7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04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-2745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 от студентов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8B1138-6256-475E-9690-C6B6310B437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124744"/>
            <a:ext cx="11613157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-2745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 от студентов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8B1138-6256-475E-9690-C6B6310B437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412776"/>
            <a:ext cx="7272808" cy="484550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47247" r="14958"/>
          <a:stretch/>
        </p:blipFill>
        <p:spPr>
          <a:xfrm>
            <a:off x="8472264" y="1124744"/>
            <a:ext cx="3123367" cy="54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9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623392" y="813822"/>
            <a:ext cx="97930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артефактов изображений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яркости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Шумы на изображении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Свертка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Свертки дают разную информацию в зависимости от весов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Бинаризация, Неполная Пороговая Бинаризация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границ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Опять производные + Свёртки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Сегментация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Watershed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по шаблону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через разницу и через умножение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изображений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School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ищем углы на изображениях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School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признаки на фильтрах Хаара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E243362-415F-48D4-A0FA-81D97330AEFF}"/>
              </a:ext>
            </a:extLst>
          </p:cNvPr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096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</a:t>
            </a:r>
            <a:r>
              <a:rPr lang="en-US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 But Gold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3445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Гамма коррекция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223792" y="1021625"/>
                <a:ext cx="355732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1021625"/>
                <a:ext cx="355732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2" name="Picture 6">
            <a:extLst>
              <a:ext uri="{FF2B5EF4-FFF2-40B4-BE49-F238E27FC236}">
                <a16:creationId xmlns:a16="http://schemas.microsoft.com/office/drawing/2014/main" id="{C8BADC03-671B-48EE-BD14-B5984550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11" y="2170952"/>
            <a:ext cx="8835578" cy="44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62E721-70A8-4D9A-961D-365E1EE0954B}"/>
                  </a:ext>
                </a:extLst>
              </p:cNvPr>
              <p:cNvSpPr txBox="1"/>
              <p:nvPr/>
            </p:nvSpPr>
            <p:spPr>
              <a:xfrm>
                <a:off x="438478" y="3861048"/>
                <a:ext cx="103586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&lt;1</a:t>
                </a:r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62E721-70A8-4D9A-961D-365E1EE0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8" y="3861048"/>
                <a:ext cx="1035861" cy="769441"/>
              </a:xfrm>
              <a:prstGeom prst="rect">
                <a:avLst/>
              </a:prstGeom>
              <a:blipFill>
                <a:blip r:embed="rId6"/>
                <a:stretch>
                  <a:fillRect t="-15748" r="-22941" b="-36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EBE5A-0F61-443A-8CFA-CACFF933B220}"/>
                  </a:ext>
                </a:extLst>
              </p:cNvPr>
              <p:cNvSpPr txBox="1"/>
              <p:nvPr/>
            </p:nvSpPr>
            <p:spPr>
              <a:xfrm>
                <a:off x="10717661" y="3861048"/>
                <a:ext cx="103586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&gt;1</a:t>
                </a:r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EBE5A-0F61-443A-8CFA-CACFF933B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661" y="3861048"/>
                <a:ext cx="1035861" cy="769441"/>
              </a:xfrm>
              <a:prstGeom prst="rect">
                <a:avLst/>
              </a:prstGeom>
              <a:blipFill>
                <a:blip r:embed="rId7"/>
                <a:stretch>
                  <a:fillRect t="-15748" r="-23529" b="-36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2A64D6F-CC06-47B8-84B4-97A328924F7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3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8321</TotalTime>
  <Words>2766</Words>
  <Application>Microsoft Office PowerPoint</Application>
  <PresentationFormat>Широкоэкранный</PresentationFormat>
  <Paragraphs>1006</Paragraphs>
  <Slides>85</Slides>
  <Notes>84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85</vt:i4>
      </vt:variant>
    </vt:vector>
  </HeadingPairs>
  <TitlesOfParts>
    <vt:vector size="97" baseType="lpstr">
      <vt:lpstr>-apple-system</vt:lpstr>
      <vt:lpstr>Arial</vt:lpstr>
      <vt:lpstr>Calibri</vt:lpstr>
      <vt:lpstr>Cambria Math</vt:lpstr>
      <vt:lpstr>Comic Sans MS</vt:lpstr>
      <vt:lpstr>Courier New</vt:lpstr>
      <vt:lpstr>Symbol</vt:lpstr>
      <vt:lpstr>Tahoma</vt:lpstr>
      <vt:lpstr>Times New Roman</vt:lpstr>
      <vt:lpstr>Verdana</vt:lpstr>
      <vt:lpstr>Wingdings</vt:lpstr>
      <vt:lpstr>Тема Office</vt:lpstr>
      <vt:lpstr>Презентация PowerPoint</vt:lpstr>
      <vt:lpstr>В предыдущей серии</vt:lpstr>
      <vt:lpstr>Содержание</vt:lpstr>
      <vt:lpstr>Содержание</vt:lpstr>
      <vt:lpstr>Презентация PowerPoint</vt:lpstr>
      <vt:lpstr>Проблемы с яркостью</vt:lpstr>
      <vt:lpstr>Линейное Растяжение</vt:lpstr>
      <vt:lpstr>Презентация PowerPoint</vt:lpstr>
      <vt:lpstr>Гамма коррекция </vt:lpstr>
      <vt:lpstr>Гамма коррекция </vt:lpstr>
      <vt:lpstr>Про Фотошоп</vt:lpstr>
      <vt:lpstr>Виды шумов</vt:lpstr>
      <vt:lpstr>Содержание</vt:lpstr>
      <vt:lpstr>Ранее: Метод Главных Компонент </vt:lpstr>
      <vt:lpstr>Фильтры</vt:lpstr>
      <vt:lpstr>Свертка</vt:lpstr>
      <vt:lpstr>Какие фильтры бывают</vt:lpstr>
      <vt:lpstr>Какие фильтры бывают</vt:lpstr>
      <vt:lpstr>Борьба с шумом: Blur</vt:lpstr>
      <vt:lpstr>Фильтр Гаусса</vt:lpstr>
      <vt:lpstr>Борьба с шумом: Фильтр Гаусса</vt:lpstr>
      <vt:lpstr>Медианный Фильтр</vt:lpstr>
      <vt:lpstr>Борьба с шумом: Медианный Фильтр</vt:lpstr>
      <vt:lpstr>Прочие Фильтры</vt:lpstr>
      <vt:lpstr>Увеличение Резкости</vt:lpstr>
      <vt:lpstr>Содержание</vt:lpstr>
      <vt:lpstr>Выделение Объектов</vt:lpstr>
      <vt:lpstr>Пороговая Бинаризация</vt:lpstr>
      <vt:lpstr>Пороговая Бинаризация</vt:lpstr>
      <vt:lpstr>Презентация PowerPoint</vt:lpstr>
      <vt:lpstr>Неполная Пороговая Бинаризация</vt:lpstr>
      <vt:lpstr>Неполная Пороговая Бинаризация</vt:lpstr>
      <vt:lpstr>Презентация PowerPoint</vt:lpstr>
      <vt:lpstr>Содержание</vt:lpstr>
      <vt:lpstr>Выделение границ</vt:lpstr>
      <vt:lpstr>1-D случай</vt:lpstr>
      <vt:lpstr>2-D случай (градиент яркости)</vt:lpstr>
      <vt:lpstr>Градиент и Свертка</vt:lpstr>
      <vt:lpstr>Градиент, Свертка и Гаусс</vt:lpstr>
      <vt:lpstr>Презентация PowerPoint</vt:lpstr>
      <vt:lpstr>Фильтры для Поиска Границ</vt:lpstr>
      <vt:lpstr>Алгоритм Canny</vt:lpstr>
      <vt:lpstr>Презентация PowerPoint</vt:lpstr>
      <vt:lpstr>Содержание</vt:lpstr>
      <vt:lpstr>Distance Transform</vt:lpstr>
      <vt:lpstr>Презентация PowerPoint</vt:lpstr>
      <vt:lpstr>Сегментация</vt:lpstr>
      <vt:lpstr>Watershed</vt:lpstr>
      <vt:lpstr>Содержание</vt:lpstr>
      <vt:lpstr>Поиск по шаблону</vt:lpstr>
      <vt:lpstr>Презентация PowerPoint</vt:lpstr>
      <vt:lpstr>Презентация PowerPoint</vt:lpstr>
      <vt:lpstr>Презентация PowerPoint</vt:lpstr>
      <vt:lpstr>Поиск по шаблону</vt:lpstr>
      <vt:lpstr>Поиск по шаблону</vt:lpstr>
      <vt:lpstr>Содержание</vt:lpstr>
      <vt:lpstr>Презентация PowerPoint</vt:lpstr>
      <vt:lpstr>Особые Точки</vt:lpstr>
      <vt:lpstr>Об особых точках</vt:lpstr>
      <vt:lpstr>Что может быть особой точкой?</vt:lpstr>
      <vt:lpstr>Углы</vt:lpstr>
      <vt:lpstr>Формальное Определение</vt:lpstr>
      <vt:lpstr>Презентация PowerPoint</vt:lpstr>
      <vt:lpstr>Презентация PowerPoint</vt:lpstr>
      <vt:lpstr>Больше Особых Точек</vt:lpstr>
      <vt:lpstr>Презентация PowerPoint</vt:lpstr>
      <vt:lpstr>Презентация PowerPoint</vt:lpstr>
      <vt:lpstr>Презентация PowerPoint</vt:lpstr>
      <vt:lpstr>Презентация PowerPoint</vt:lpstr>
      <vt:lpstr>Давайте решать конкретную задачу</vt:lpstr>
      <vt:lpstr>Презентация PowerPoint</vt:lpstr>
      <vt:lpstr>Признаки</vt:lpstr>
      <vt:lpstr>Интегральное изображение</vt:lpstr>
      <vt:lpstr>Выбор признаков</vt:lpstr>
      <vt:lpstr>Адаптивный Бустинг для Viola Jones</vt:lpstr>
      <vt:lpstr>Два самых топовых признака </vt:lpstr>
      <vt:lpstr>Презентация PowerPoint</vt:lpstr>
      <vt:lpstr>Презентация PowerPoint</vt:lpstr>
      <vt:lpstr>Обучения каскада</vt:lpstr>
      <vt:lpstr>Что получилось</vt:lpstr>
      <vt:lpstr>Основа для дальнейших исследований</vt:lpstr>
      <vt:lpstr>Примеры от студентов</vt:lpstr>
      <vt:lpstr>Примеры от студентов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249</cp:revision>
  <dcterms:created xsi:type="dcterms:W3CDTF">2019-05-20T04:53:11Z</dcterms:created>
  <dcterms:modified xsi:type="dcterms:W3CDTF">2023-10-30T05:53:13Z</dcterms:modified>
</cp:coreProperties>
</file>